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282FB12C-FF8B-448C-B3E4-0C69F2DD2B6E}" type="datetimeFigureOut">
              <a:rPr lang="es-ES" smtClean="0"/>
              <a:t>27/01/2013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B6FCCDD-334E-412B-9151-6C9079BFF8F1}" type="slidenum">
              <a:rPr lang="es-ES" smtClean="0"/>
              <a:t>‹Nº›</a:t>
            </a:fld>
            <a:endParaRPr lang="es-ES"/>
          </a:p>
        </p:txBody>
      </p:sp>
    </p:spTree>
    <p:extLst>
      <p:ext uri="{BB962C8B-B14F-4D97-AF65-F5344CB8AC3E}">
        <p14:creationId xmlns:p14="http://schemas.microsoft.com/office/powerpoint/2010/main" val="1161776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82FB12C-FF8B-448C-B3E4-0C69F2DD2B6E}" type="datetimeFigureOut">
              <a:rPr lang="es-ES" smtClean="0"/>
              <a:t>27/01/2013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B6FCCDD-334E-412B-9151-6C9079BFF8F1}" type="slidenum">
              <a:rPr lang="es-ES" smtClean="0"/>
              <a:t>‹Nº›</a:t>
            </a:fld>
            <a:endParaRPr lang="es-ES"/>
          </a:p>
        </p:txBody>
      </p:sp>
    </p:spTree>
    <p:extLst>
      <p:ext uri="{BB962C8B-B14F-4D97-AF65-F5344CB8AC3E}">
        <p14:creationId xmlns:p14="http://schemas.microsoft.com/office/powerpoint/2010/main" val="2232607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82FB12C-FF8B-448C-B3E4-0C69F2DD2B6E}" type="datetimeFigureOut">
              <a:rPr lang="es-ES" smtClean="0"/>
              <a:t>27/01/2013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B6FCCDD-334E-412B-9151-6C9079BFF8F1}" type="slidenum">
              <a:rPr lang="es-ES" smtClean="0"/>
              <a:t>‹Nº›</a:t>
            </a:fld>
            <a:endParaRPr lang="es-ES"/>
          </a:p>
        </p:txBody>
      </p:sp>
    </p:spTree>
    <p:extLst>
      <p:ext uri="{BB962C8B-B14F-4D97-AF65-F5344CB8AC3E}">
        <p14:creationId xmlns:p14="http://schemas.microsoft.com/office/powerpoint/2010/main" val="3111618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82FB12C-FF8B-448C-B3E4-0C69F2DD2B6E}" type="datetimeFigureOut">
              <a:rPr lang="es-ES" smtClean="0"/>
              <a:t>27/01/2013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B6FCCDD-334E-412B-9151-6C9079BFF8F1}" type="slidenum">
              <a:rPr lang="es-ES" smtClean="0"/>
              <a:t>‹Nº›</a:t>
            </a:fld>
            <a:endParaRPr lang="es-ES"/>
          </a:p>
        </p:txBody>
      </p:sp>
    </p:spTree>
    <p:extLst>
      <p:ext uri="{BB962C8B-B14F-4D97-AF65-F5344CB8AC3E}">
        <p14:creationId xmlns:p14="http://schemas.microsoft.com/office/powerpoint/2010/main" val="2196099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82FB12C-FF8B-448C-B3E4-0C69F2DD2B6E}" type="datetimeFigureOut">
              <a:rPr lang="es-ES" smtClean="0"/>
              <a:t>27/01/2013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B6FCCDD-334E-412B-9151-6C9079BFF8F1}" type="slidenum">
              <a:rPr lang="es-ES" smtClean="0"/>
              <a:t>‹Nº›</a:t>
            </a:fld>
            <a:endParaRPr lang="es-ES"/>
          </a:p>
        </p:txBody>
      </p:sp>
    </p:spTree>
    <p:extLst>
      <p:ext uri="{BB962C8B-B14F-4D97-AF65-F5344CB8AC3E}">
        <p14:creationId xmlns:p14="http://schemas.microsoft.com/office/powerpoint/2010/main" val="479985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282FB12C-FF8B-448C-B3E4-0C69F2DD2B6E}" type="datetimeFigureOut">
              <a:rPr lang="es-ES" smtClean="0"/>
              <a:t>27/01/2013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B6FCCDD-334E-412B-9151-6C9079BFF8F1}" type="slidenum">
              <a:rPr lang="es-ES" smtClean="0"/>
              <a:t>‹Nº›</a:t>
            </a:fld>
            <a:endParaRPr lang="es-ES"/>
          </a:p>
        </p:txBody>
      </p:sp>
    </p:spTree>
    <p:extLst>
      <p:ext uri="{BB962C8B-B14F-4D97-AF65-F5344CB8AC3E}">
        <p14:creationId xmlns:p14="http://schemas.microsoft.com/office/powerpoint/2010/main" val="2015045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282FB12C-FF8B-448C-B3E4-0C69F2DD2B6E}" type="datetimeFigureOut">
              <a:rPr lang="es-ES" smtClean="0"/>
              <a:t>27/01/2013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0B6FCCDD-334E-412B-9151-6C9079BFF8F1}" type="slidenum">
              <a:rPr lang="es-ES" smtClean="0"/>
              <a:t>‹Nº›</a:t>
            </a:fld>
            <a:endParaRPr lang="es-ES"/>
          </a:p>
        </p:txBody>
      </p:sp>
    </p:spTree>
    <p:extLst>
      <p:ext uri="{BB962C8B-B14F-4D97-AF65-F5344CB8AC3E}">
        <p14:creationId xmlns:p14="http://schemas.microsoft.com/office/powerpoint/2010/main" val="347902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282FB12C-FF8B-448C-B3E4-0C69F2DD2B6E}" type="datetimeFigureOut">
              <a:rPr lang="es-ES" smtClean="0"/>
              <a:t>27/01/2013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0B6FCCDD-334E-412B-9151-6C9079BFF8F1}" type="slidenum">
              <a:rPr lang="es-ES" smtClean="0"/>
              <a:t>‹Nº›</a:t>
            </a:fld>
            <a:endParaRPr lang="es-ES"/>
          </a:p>
        </p:txBody>
      </p:sp>
    </p:spTree>
    <p:extLst>
      <p:ext uri="{BB962C8B-B14F-4D97-AF65-F5344CB8AC3E}">
        <p14:creationId xmlns:p14="http://schemas.microsoft.com/office/powerpoint/2010/main" val="764776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82FB12C-FF8B-448C-B3E4-0C69F2DD2B6E}" type="datetimeFigureOut">
              <a:rPr lang="es-ES" smtClean="0"/>
              <a:t>27/01/2013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0B6FCCDD-334E-412B-9151-6C9079BFF8F1}" type="slidenum">
              <a:rPr lang="es-ES" smtClean="0"/>
              <a:t>‹Nº›</a:t>
            </a:fld>
            <a:endParaRPr lang="es-ES"/>
          </a:p>
        </p:txBody>
      </p:sp>
    </p:spTree>
    <p:extLst>
      <p:ext uri="{BB962C8B-B14F-4D97-AF65-F5344CB8AC3E}">
        <p14:creationId xmlns:p14="http://schemas.microsoft.com/office/powerpoint/2010/main" val="290900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82FB12C-FF8B-448C-B3E4-0C69F2DD2B6E}" type="datetimeFigureOut">
              <a:rPr lang="es-ES" smtClean="0"/>
              <a:t>27/01/2013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B6FCCDD-334E-412B-9151-6C9079BFF8F1}" type="slidenum">
              <a:rPr lang="es-ES" smtClean="0"/>
              <a:t>‹Nº›</a:t>
            </a:fld>
            <a:endParaRPr lang="es-ES"/>
          </a:p>
        </p:txBody>
      </p:sp>
    </p:spTree>
    <p:extLst>
      <p:ext uri="{BB962C8B-B14F-4D97-AF65-F5344CB8AC3E}">
        <p14:creationId xmlns:p14="http://schemas.microsoft.com/office/powerpoint/2010/main" val="2313543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82FB12C-FF8B-448C-B3E4-0C69F2DD2B6E}" type="datetimeFigureOut">
              <a:rPr lang="es-ES" smtClean="0"/>
              <a:t>27/01/2013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B6FCCDD-334E-412B-9151-6C9079BFF8F1}" type="slidenum">
              <a:rPr lang="es-ES" smtClean="0"/>
              <a:t>‹Nº›</a:t>
            </a:fld>
            <a:endParaRPr lang="es-ES"/>
          </a:p>
        </p:txBody>
      </p:sp>
    </p:spTree>
    <p:extLst>
      <p:ext uri="{BB962C8B-B14F-4D97-AF65-F5344CB8AC3E}">
        <p14:creationId xmlns:p14="http://schemas.microsoft.com/office/powerpoint/2010/main" val="603808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2"/>
            </a:gs>
            <a:gs pos="0">
              <a:schemeClr val="tx2"/>
            </a:gs>
            <a:gs pos="75000">
              <a:srgbClr val="0087E6"/>
            </a:gs>
            <a:gs pos="100000">
              <a:srgbClr val="005CBF"/>
            </a:gs>
          </a:gsLst>
          <a:lin ang="5400000" scaled="0"/>
          <a:tileRect/>
        </a:gra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2FB12C-FF8B-448C-B3E4-0C69F2DD2B6E}" type="datetimeFigureOut">
              <a:rPr lang="es-ES" smtClean="0"/>
              <a:t>27/01/2013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6FCCDD-334E-412B-9151-6C9079BFF8F1}" type="slidenum">
              <a:rPr lang="es-ES" smtClean="0"/>
              <a:t>‹Nº›</a:t>
            </a:fld>
            <a:endParaRPr lang="es-ES"/>
          </a:p>
        </p:txBody>
      </p:sp>
    </p:spTree>
    <p:extLst>
      <p:ext uri="{BB962C8B-B14F-4D97-AF65-F5344CB8AC3E}">
        <p14:creationId xmlns:p14="http://schemas.microsoft.com/office/powerpoint/2010/main" val="11471744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mailto:hcollazoss@hotmail.com"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043608" y="4581128"/>
            <a:ext cx="7592064" cy="1224136"/>
          </a:xfrm>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pPr>
              <a:tabLst>
                <a:tab pos="4395788" algn="l"/>
              </a:tabLst>
            </a:pPr>
            <a:r>
              <a:rPr lang="es-PE" dirty="0" smtClean="0"/>
              <a:t>Ing. Herman B. Collazos Saldaña Mg. Sc. Dr.</a:t>
            </a:r>
            <a:br>
              <a:rPr lang="es-PE" dirty="0" smtClean="0"/>
            </a:br>
            <a:r>
              <a:rPr lang="es-PE" dirty="0" smtClean="0">
                <a:hlinkClick r:id="rId2"/>
              </a:rPr>
              <a:t>hcollazoss@hotmail.com</a:t>
            </a:r>
            <a:endParaRPr lang="es-PE" dirty="0" smtClean="0"/>
          </a:p>
          <a:p>
            <a:pPr>
              <a:tabLst>
                <a:tab pos="4395788" algn="l"/>
              </a:tabLst>
            </a:pPr>
            <a:r>
              <a:rPr lang="es-PE" dirty="0" smtClean="0"/>
              <a:t>Herman.collazos@gmail.com</a:t>
            </a:r>
            <a:endParaRPr lang="es-PE" dirty="0" smtClean="0"/>
          </a:p>
          <a:p>
            <a:endParaRPr lang="es-PE" dirty="0" smtClean="0"/>
          </a:p>
        </p:txBody>
      </p:sp>
      <p:sp>
        <p:nvSpPr>
          <p:cNvPr id="5" name="Rectangle 2"/>
          <p:cNvSpPr>
            <a:spLocks noGrp="1" noChangeArrowheads="1"/>
          </p:cNvSpPr>
          <p:nvPr>
            <p:ph type="ctrTitle"/>
          </p:nvPr>
        </p:nvSpPr>
        <p:spPr bwMode="auto">
          <a:xfrm>
            <a:off x="685800" y="2554402"/>
            <a:ext cx="7772400" cy="946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ctr">
              <a:lnSpc>
                <a:spcPct val="70000"/>
              </a:lnSpc>
              <a:spcBef>
                <a:spcPct val="50000"/>
              </a:spcBef>
            </a:pPr>
            <a:r>
              <a:rPr lang="en-US" sz="5400" b="1" dirty="0" err="1">
                <a:solidFill>
                  <a:schemeClr val="bg1"/>
                </a:solidFill>
                <a:latin typeface="Times New Roman" pitchFamily="18" charset="0"/>
                <a:cs typeface="Times New Roman" pitchFamily="18" charset="0"/>
              </a:rPr>
              <a:t>Estadística</a:t>
            </a:r>
            <a:r>
              <a:rPr lang="en-US" sz="5400" b="1" dirty="0">
                <a:solidFill>
                  <a:schemeClr val="bg1"/>
                </a:solidFill>
              </a:rPr>
              <a:t> </a:t>
            </a:r>
            <a:r>
              <a:rPr lang="en-US" sz="5400" b="1" dirty="0" err="1" smtClean="0">
                <a:solidFill>
                  <a:schemeClr val="bg1"/>
                </a:solidFill>
              </a:rPr>
              <a:t>Aplicada</a:t>
            </a:r>
            <a:r>
              <a:rPr lang="en-US" sz="5400" b="1" dirty="0" smtClean="0">
                <a:solidFill>
                  <a:schemeClr val="bg1"/>
                </a:solidFill>
              </a:rPr>
              <a:t/>
            </a:r>
            <a:br>
              <a:rPr lang="en-US" sz="5400" b="1" dirty="0" smtClean="0">
                <a:solidFill>
                  <a:schemeClr val="bg1"/>
                </a:solidFill>
              </a:rPr>
            </a:br>
            <a:r>
              <a:rPr lang="en-US" sz="2400" b="1" dirty="0" smtClean="0">
                <a:solidFill>
                  <a:schemeClr val="bg1"/>
                </a:solidFill>
              </a:rPr>
              <a:t>(Modulo 1 - 1)</a:t>
            </a:r>
            <a:endParaRPr lang="en-US" sz="2400" b="1" dirty="0">
              <a:solidFill>
                <a:schemeClr val="bg1"/>
              </a:solidFill>
            </a:endParaRPr>
          </a:p>
        </p:txBody>
      </p:sp>
      <p:cxnSp>
        <p:nvCxnSpPr>
          <p:cNvPr id="7" name="6 Conector recto"/>
          <p:cNvCxnSpPr/>
          <p:nvPr/>
        </p:nvCxnSpPr>
        <p:spPr>
          <a:xfrm>
            <a:off x="0" y="1844824"/>
            <a:ext cx="9144000" cy="72008"/>
          </a:xfrm>
          <a:prstGeom prst="line">
            <a:avLst/>
          </a:prstGeom>
          <a:ln w="127000">
            <a:solidFill>
              <a:schemeClr val="accent3">
                <a:lumMod val="50000"/>
                <a:alpha val="44000"/>
              </a:schemeClr>
            </a:solidFill>
          </a:ln>
          <a:effectLst>
            <a:outerShdw blurRad="50800" dist="50800" dir="5400000" algn="ctr" rotWithShape="0">
              <a:schemeClr val="accent3">
                <a:lumMod val="40000"/>
                <a:lumOff val="60000"/>
              </a:schemeClr>
            </a:outerShdw>
          </a:effectLst>
        </p:spPr>
        <p:style>
          <a:lnRef idx="1">
            <a:schemeClr val="accent1"/>
          </a:lnRef>
          <a:fillRef idx="0">
            <a:schemeClr val="accent1"/>
          </a:fillRef>
          <a:effectRef idx="0">
            <a:schemeClr val="accent1"/>
          </a:effectRef>
          <a:fontRef idx="minor">
            <a:schemeClr val="tx1"/>
          </a:fontRef>
        </p:style>
      </p:cxnSp>
      <p:pic>
        <p:nvPicPr>
          <p:cNvPr id="8" name="7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7921" y="89629"/>
            <a:ext cx="3384376" cy="1683187"/>
          </a:xfrm>
          <a:prstGeom prst="rect">
            <a:avLst/>
          </a:prstGeom>
        </p:spPr>
      </p:pic>
      <p:pic>
        <p:nvPicPr>
          <p:cNvPr id="10" name="Picture 23" descr="iiap"/>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28384" y="116632"/>
            <a:ext cx="932557" cy="16744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49281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6632"/>
            <a:ext cx="8229600" cy="1143000"/>
          </a:xfrm>
        </p:spPr>
        <p:txBody>
          <a:bodyPr>
            <a:normAutofit/>
          </a:bodyPr>
          <a:lstStyle/>
          <a:p>
            <a:r>
              <a:rPr lang="es-PE" sz="5400" b="1" i="1" dirty="0" smtClean="0">
                <a:solidFill>
                  <a:schemeClr val="bg1"/>
                </a:solidFill>
                <a:latin typeface="Times New Roman" pitchFamily="18" charset="0"/>
                <a:cs typeface="Times New Roman" pitchFamily="18" charset="0"/>
              </a:rPr>
              <a:t>Estadística Aplicada</a:t>
            </a:r>
            <a:endParaRPr lang="es-ES" sz="5400" b="1" i="1" dirty="0">
              <a:solidFill>
                <a:schemeClr val="bg1"/>
              </a:solidFill>
              <a:latin typeface="Times New Roman" pitchFamily="18" charset="0"/>
              <a:cs typeface="Times New Roman" pitchFamily="18" charset="0"/>
            </a:endParaRPr>
          </a:p>
        </p:txBody>
      </p:sp>
      <p:sp>
        <p:nvSpPr>
          <p:cNvPr id="3" name="2 Marcador de contenido"/>
          <p:cNvSpPr>
            <a:spLocks noGrp="1"/>
          </p:cNvSpPr>
          <p:nvPr>
            <p:ph idx="1"/>
          </p:nvPr>
        </p:nvSpPr>
        <p:spPr>
          <a:xfrm>
            <a:off x="662880" y="2032248"/>
            <a:ext cx="8229600" cy="3989040"/>
          </a:xfrm>
        </p:spPr>
        <p:txBody>
          <a:bodyPr>
            <a:normAutofit/>
          </a:bodyPr>
          <a:lstStyle/>
          <a:p>
            <a:r>
              <a:rPr lang="es-PE" sz="3600" dirty="0" smtClean="0">
                <a:solidFill>
                  <a:srgbClr val="FFC000"/>
                </a:solidFill>
                <a:latin typeface="Times New Roman" pitchFamily="18" charset="0"/>
                <a:cs typeface="Times New Roman" pitchFamily="18" charset="0"/>
              </a:rPr>
              <a:t>Definiciones y Conceptos básicos:</a:t>
            </a:r>
          </a:p>
          <a:p>
            <a:pPr lvl="1">
              <a:buFont typeface="Arial" pitchFamily="34" charset="0"/>
              <a:buChar char="•"/>
            </a:pPr>
            <a:r>
              <a:rPr lang="es-PE" dirty="0" smtClean="0">
                <a:solidFill>
                  <a:schemeClr val="bg1"/>
                </a:solidFill>
                <a:latin typeface="Times New Roman" pitchFamily="18" charset="0"/>
                <a:cs typeface="Times New Roman" pitchFamily="18" charset="0"/>
              </a:rPr>
              <a:t>Qué es la estadística? </a:t>
            </a:r>
          </a:p>
          <a:p>
            <a:pPr lvl="1">
              <a:buFont typeface="Arial" pitchFamily="34" charset="0"/>
              <a:buChar char="•"/>
            </a:pPr>
            <a:r>
              <a:rPr lang="es-PE" dirty="0" smtClean="0">
                <a:solidFill>
                  <a:schemeClr val="bg1"/>
                </a:solidFill>
                <a:latin typeface="Times New Roman" pitchFamily="18" charset="0"/>
                <a:cs typeface="Times New Roman" pitchFamily="18" charset="0"/>
              </a:rPr>
              <a:t>Aplicaciones, necesidad y funciones.</a:t>
            </a:r>
          </a:p>
        </p:txBody>
      </p:sp>
      <p:cxnSp>
        <p:nvCxnSpPr>
          <p:cNvPr id="4" name="3 Conector recto"/>
          <p:cNvCxnSpPr/>
          <p:nvPr/>
        </p:nvCxnSpPr>
        <p:spPr>
          <a:xfrm>
            <a:off x="0" y="1340768"/>
            <a:ext cx="9144000" cy="72008"/>
          </a:xfrm>
          <a:prstGeom prst="line">
            <a:avLst/>
          </a:prstGeom>
          <a:ln w="127000">
            <a:solidFill>
              <a:schemeClr val="accent3">
                <a:lumMod val="50000"/>
                <a:alpha val="44000"/>
              </a:schemeClr>
            </a:solidFill>
          </a:ln>
          <a:effectLst>
            <a:outerShdw blurRad="50800" dist="50800" dir="5400000" algn="ctr" rotWithShape="0">
              <a:schemeClr val="accent3">
                <a:lumMod val="40000"/>
                <a:lumOff val="6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71877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6632"/>
            <a:ext cx="8229600" cy="1143000"/>
          </a:xfrm>
        </p:spPr>
        <p:txBody>
          <a:bodyPr/>
          <a:lstStyle/>
          <a:p>
            <a:r>
              <a:rPr lang="es-PE" sz="5400" b="1" i="1" dirty="0" smtClean="0">
                <a:solidFill>
                  <a:schemeClr val="bg1"/>
                </a:solidFill>
                <a:latin typeface="Times New Roman" pitchFamily="18" charset="0"/>
                <a:cs typeface="Times New Roman" pitchFamily="18" charset="0"/>
              </a:rPr>
              <a:t>Conceptos</a:t>
            </a:r>
            <a:r>
              <a:rPr lang="es-PE" sz="4800" b="1" i="1" dirty="0" smtClean="0">
                <a:solidFill>
                  <a:schemeClr val="bg1"/>
                </a:solidFill>
                <a:latin typeface="Times New Roman" pitchFamily="18" charset="0"/>
                <a:cs typeface="Times New Roman" pitchFamily="18" charset="0"/>
              </a:rPr>
              <a:t> Básicos</a:t>
            </a:r>
            <a:endParaRPr lang="es-ES" b="1" i="1" dirty="0">
              <a:solidFill>
                <a:schemeClr val="bg1"/>
              </a:solidFill>
              <a:latin typeface="Times New Roman" pitchFamily="18" charset="0"/>
              <a:cs typeface="Times New Roman" pitchFamily="18" charset="0"/>
            </a:endParaRPr>
          </a:p>
        </p:txBody>
      </p:sp>
      <p:cxnSp>
        <p:nvCxnSpPr>
          <p:cNvPr id="4" name="3 Conector recto"/>
          <p:cNvCxnSpPr/>
          <p:nvPr/>
        </p:nvCxnSpPr>
        <p:spPr>
          <a:xfrm>
            <a:off x="0" y="1340768"/>
            <a:ext cx="9144000" cy="72008"/>
          </a:xfrm>
          <a:prstGeom prst="line">
            <a:avLst/>
          </a:prstGeom>
          <a:ln w="127000">
            <a:solidFill>
              <a:schemeClr val="accent3">
                <a:lumMod val="50000"/>
                <a:alpha val="44000"/>
              </a:schemeClr>
            </a:solidFill>
          </a:ln>
          <a:effectLst>
            <a:outerShdw blurRad="50800" dist="50800" dir="5400000" algn="ctr" rotWithShape="0">
              <a:schemeClr val="accent3">
                <a:lumMod val="40000"/>
                <a:lumOff val="60000"/>
              </a:schemeClr>
            </a:outerShdw>
          </a:effectLst>
        </p:spPr>
        <p:style>
          <a:lnRef idx="1">
            <a:schemeClr val="accent1"/>
          </a:lnRef>
          <a:fillRef idx="0">
            <a:schemeClr val="accent1"/>
          </a:fillRef>
          <a:effectRef idx="0">
            <a:schemeClr val="accent1"/>
          </a:effectRef>
          <a:fontRef idx="minor">
            <a:schemeClr val="tx1"/>
          </a:fontRef>
        </p:style>
      </p:cxnSp>
      <p:sp>
        <p:nvSpPr>
          <p:cNvPr id="5" name="Rectangle 3"/>
          <p:cNvSpPr>
            <a:spLocks noGrp="1" noChangeArrowheads="1"/>
          </p:cNvSpPr>
          <p:nvPr>
            <p:ph idx="1"/>
          </p:nvPr>
        </p:nvSpPr>
        <p:spPr>
          <a:xfrm>
            <a:off x="755576" y="1628800"/>
            <a:ext cx="8229600" cy="4852988"/>
          </a:xfrm>
        </p:spPr>
        <p:txBody>
          <a:bodyPr>
            <a:noAutofit/>
          </a:bodyPr>
          <a:lstStyle/>
          <a:p>
            <a:pPr lvl="1" eaLnBrk="0" hangingPunct="0">
              <a:lnSpc>
                <a:spcPct val="80000"/>
              </a:lnSpc>
              <a:spcBef>
                <a:spcPct val="0"/>
              </a:spcBef>
              <a:spcAft>
                <a:spcPts val="600"/>
              </a:spcAft>
              <a:buClrTx/>
              <a:buSzTx/>
              <a:buFontTx/>
              <a:buNone/>
            </a:pPr>
            <a:r>
              <a:rPr lang="es-ES_tradnl" b="1" dirty="0">
                <a:solidFill>
                  <a:schemeClr val="bg1"/>
                </a:solidFill>
                <a:latin typeface="Times New Roman" pitchFamily="18" charset="0"/>
                <a:cs typeface="Times New Roman" pitchFamily="18" charset="0"/>
              </a:rPr>
              <a:t>La Estadística es la Ciencia de la</a:t>
            </a:r>
          </a:p>
          <a:p>
            <a:pPr lvl="2" eaLnBrk="0" hangingPunct="0">
              <a:lnSpc>
                <a:spcPct val="80000"/>
              </a:lnSpc>
              <a:spcBef>
                <a:spcPct val="0"/>
              </a:spcBef>
              <a:spcAft>
                <a:spcPts val="600"/>
              </a:spcAft>
              <a:buFontTx/>
              <a:buChar char="•"/>
            </a:pPr>
            <a:r>
              <a:rPr lang="es-ES_tradnl" sz="2800" b="1" dirty="0" smtClean="0">
                <a:solidFill>
                  <a:schemeClr val="accent3"/>
                </a:solidFill>
                <a:latin typeface="Times New Roman" pitchFamily="18" charset="0"/>
                <a:cs typeface="Times New Roman" pitchFamily="18" charset="0"/>
              </a:rPr>
              <a:t>Sistematización</a:t>
            </a:r>
            <a:r>
              <a:rPr lang="es-ES_tradnl" sz="2800" b="1" dirty="0">
                <a:solidFill>
                  <a:schemeClr val="accent3"/>
                </a:solidFill>
                <a:latin typeface="Times New Roman" pitchFamily="18" charset="0"/>
                <a:cs typeface="Times New Roman" pitchFamily="18" charset="0"/>
              </a:rPr>
              <a:t>, recogida, ordenación y presentación</a:t>
            </a:r>
            <a:r>
              <a:rPr lang="es-ES_tradnl" sz="2800" dirty="0">
                <a:solidFill>
                  <a:schemeClr val="accent3"/>
                </a:solidFill>
                <a:latin typeface="Times New Roman" pitchFamily="18" charset="0"/>
                <a:cs typeface="Times New Roman" pitchFamily="18" charset="0"/>
              </a:rPr>
              <a:t> de </a:t>
            </a:r>
            <a:r>
              <a:rPr lang="es-ES_tradnl" sz="2800" b="1" dirty="0">
                <a:solidFill>
                  <a:schemeClr val="bg1"/>
                </a:solidFill>
                <a:latin typeface="Times New Roman" pitchFamily="18" charset="0"/>
                <a:cs typeface="Times New Roman" pitchFamily="18" charset="0"/>
              </a:rPr>
              <a:t>los datos referentes a un fenómeno que presenta variabilidad o incertidumbre para su estudio metódico, con objeto de </a:t>
            </a:r>
            <a:endParaRPr lang="es-ES_tradnl" sz="2800" dirty="0">
              <a:latin typeface="Times New Roman" pitchFamily="18" charset="0"/>
              <a:cs typeface="Times New Roman" pitchFamily="18" charset="0"/>
            </a:endParaRPr>
          </a:p>
          <a:p>
            <a:pPr lvl="1" eaLnBrk="0" hangingPunct="0">
              <a:lnSpc>
                <a:spcPct val="80000"/>
              </a:lnSpc>
              <a:spcBef>
                <a:spcPct val="0"/>
              </a:spcBef>
              <a:spcAft>
                <a:spcPts val="600"/>
              </a:spcAft>
              <a:buClrTx/>
              <a:buSzTx/>
              <a:buFontTx/>
              <a:buChar char="•"/>
            </a:pPr>
            <a:endParaRPr lang="es-ES_tradnl" b="1" dirty="0" smtClean="0">
              <a:solidFill>
                <a:schemeClr val="accent3"/>
              </a:solidFill>
              <a:latin typeface="Times New Roman" pitchFamily="18" charset="0"/>
              <a:cs typeface="Times New Roman" pitchFamily="18" charset="0"/>
            </a:endParaRPr>
          </a:p>
          <a:p>
            <a:pPr lvl="2" eaLnBrk="0" hangingPunct="0">
              <a:lnSpc>
                <a:spcPct val="80000"/>
              </a:lnSpc>
              <a:spcBef>
                <a:spcPct val="0"/>
              </a:spcBef>
              <a:spcAft>
                <a:spcPts val="600"/>
              </a:spcAft>
              <a:buFontTx/>
              <a:buChar char="•"/>
            </a:pPr>
            <a:r>
              <a:rPr lang="es-ES_tradnl" sz="2800" b="1" dirty="0" smtClean="0">
                <a:solidFill>
                  <a:schemeClr val="accent3"/>
                </a:solidFill>
                <a:latin typeface="Times New Roman" pitchFamily="18" charset="0"/>
                <a:cs typeface="Times New Roman" pitchFamily="18" charset="0"/>
              </a:rPr>
              <a:t>deducir </a:t>
            </a:r>
            <a:r>
              <a:rPr lang="es-ES_tradnl" sz="2800" b="1" dirty="0">
                <a:solidFill>
                  <a:schemeClr val="accent3"/>
                </a:solidFill>
                <a:latin typeface="Times New Roman" pitchFamily="18" charset="0"/>
                <a:cs typeface="Times New Roman" pitchFamily="18" charset="0"/>
              </a:rPr>
              <a:t>las leyes</a:t>
            </a:r>
            <a:r>
              <a:rPr lang="es-ES_tradnl" sz="2800" dirty="0">
                <a:latin typeface="Times New Roman" pitchFamily="18" charset="0"/>
                <a:cs typeface="Times New Roman" pitchFamily="18" charset="0"/>
              </a:rPr>
              <a:t> </a:t>
            </a:r>
            <a:r>
              <a:rPr lang="es-ES_tradnl" sz="2800" dirty="0">
                <a:solidFill>
                  <a:schemeClr val="bg1"/>
                </a:solidFill>
                <a:latin typeface="Times New Roman" pitchFamily="18" charset="0"/>
                <a:cs typeface="Times New Roman" pitchFamily="18" charset="0"/>
              </a:rPr>
              <a:t>que rigen esos fenómenos,</a:t>
            </a:r>
            <a:r>
              <a:rPr lang="es-ES_tradnl" sz="2800" dirty="0">
                <a:latin typeface="Times New Roman" pitchFamily="18" charset="0"/>
                <a:cs typeface="Times New Roman" pitchFamily="18" charset="0"/>
              </a:rPr>
              <a:t> </a:t>
            </a:r>
          </a:p>
          <a:p>
            <a:pPr lvl="1" eaLnBrk="0" hangingPunct="0">
              <a:lnSpc>
                <a:spcPct val="80000"/>
              </a:lnSpc>
              <a:spcBef>
                <a:spcPct val="0"/>
              </a:spcBef>
              <a:spcAft>
                <a:spcPts val="600"/>
              </a:spcAft>
              <a:buClrTx/>
              <a:buSzTx/>
              <a:buFontTx/>
              <a:buChar char="•"/>
            </a:pPr>
            <a:endParaRPr lang="es-ES_tradnl" dirty="0">
              <a:latin typeface="Times New Roman" pitchFamily="18" charset="0"/>
              <a:cs typeface="Times New Roman" pitchFamily="18" charset="0"/>
            </a:endParaRPr>
          </a:p>
          <a:p>
            <a:pPr lvl="2" eaLnBrk="0" hangingPunct="0">
              <a:lnSpc>
                <a:spcPct val="80000"/>
              </a:lnSpc>
              <a:spcBef>
                <a:spcPct val="0"/>
              </a:spcBef>
              <a:spcAft>
                <a:spcPts val="600"/>
              </a:spcAft>
              <a:buFontTx/>
              <a:buChar char="•"/>
            </a:pPr>
            <a:r>
              <a:rPr lang="es-ES_tradnl" sz="2800" dirty="0">
                <a:solidFill>
                  <a:schemeClr val="bg1"/>
                </a:solidFill>
                <a:latin typeface="Times New Roman" pitchFamily="18" charset="0"/>
                <a:cs typeface="Times New Roman" pitchFamily="18" charset="0"/>
              </a:rPr>
              <a:t>y poder de esa forma hacer previsiones sobre los </a:t>
            </a:r>
            <a:r>
              <a:rPr lang="es-ES_tradnl" sz="2800" dirty="0" smtClean="0">
                <a:solidFill>
                  <a:schemeClr val="bg1"/>
                </a:solidFill>
                <a:latin typeface="Times New Roman" pitchFamily="18" charset="0"/>
                <a:cs typeface="Times New Roman" pitchFamily="18" charset="0"/>
              </a:rPr>
              <a:t>mismos y </a:t>
            </a:r>
            <a:r>
              <a:rPr lang="es-ES_tradnl" sz="2800" dirty="0" smtClean="0">
                <a:latin typeface="Times New Roman" pitchFamily="18" charset="0"/>
                <a:cs typeface="Times New Roman" pitchFamily="18" charset="0"/>
              </a:rPr>
              <a:t> </a:t>
            </a:r>
            <a:r>
              <a:rPr lang="es-ES_tradnl" sz="2800" dirty="0" smtClean="0">
                <a:solidFill>
                  <a:schemeClr val="bg1"/>
                </a:solidFill>
                <a:latin typeface="Times New Roman" pitchFamily="18" charset="0"/>
                <a:cs typeface="Times New Roman" pitchFamily="18" charset="0"/>
              </a:rPr>
              <a:t>tomar</a:t>
            </a:r>
            <a:r>
              <a:rPr lang="es-ES_tradnl" sz="2800" dirty="0" smtClean="0">
                <a:latin typeface="Times New Roman" pitchFamily="18" charset="0"/>
                <a:cs typeface="Times New Roman" pitchFamily="18" charset="0"/>
              </a:rPr>
              <a:t> </a:t>
            </a:r>
            <a:r>
              <a:rPr lang="es-ES_tradnl" sz="2800" b="1" dirty="0">
                <a:solidFill>
                  <a:schemeClr val="accent3"/>
                </a:solidFill>
                <a:latin typeface="Times New Roman" pitchFamily="18" charset="0"/>
                <a:cs typeface="Times New Roman" pitchFamily="18" charset="0"/>
              </a:rPr>
              <a:t>decisiones</a:t>
            </a:r>
            <a:r>
              <a:rPr lang="es-ES_tradnl" sz="2800" dirty="0">
                <a:latin typeface="Times New Roman" pitchFamily="18" charset="0"/>
                <a:cs typeface="Times New Roman" pitchFamily="18" charset="0"/>
              </a:rPr>
              <a:t> </a:t>
            </a:r>
            <a:r>
              <a:rPr lang="es-ES_tradnl" sz="2800" dirty="0">
                <a:solidFill>
                  <a:schemeClr val="bg1"/>
                </a:solidFill>
                <a:latin typeface="Times New Roman" pitchFamily="18" charset="0"/>
                <a:cs typeface="Times New Roman" pitchFamily="18" charset="0"/>
              </a:rPr>
              <a:t>u obtener</a:t>
            </a:r>
            <a:r>
              <a:rPr lang="es-ES_tradnl" sz="2800" dirty="0">
                <a:latin typeface="Times New Roman" pitchFamily="18" charset="0"/>
                <a:cs typeface="Times New Roman" pitchFamily="18" charset="0"/>
              </a:rPr>
              <a:t> </a:t>
            </a:r>
            <a:r>
              <a:rPr lang="es-ES_tradnl" sz="2800" b="1" dirty="0" smtClean="0">
                <a:solidFill>
                  <a:schemeClr val="accent3"/>
                </a:solidFill>
                <a:latin typeface="Times New Roman" pitchFamily="18" charset="0"/>
                <a:cs typeface="Times New Roman" pitchFamily="18" charset="0"/>
              </a:rPr>
              <a:t>conclusiones</a:t>
            </a:r>
            <a:r>
              <a:rPr lang="es-ES_tradnl" sz="2800" dirty="0">
                <a:latin typeface="Times New Roman" pitchFamily="18" charset="0"/>
                <a:cs typeface="Times New Roman" pitchFamily="18" charset="0"/>
              </a:rPr>
              <a:t> </a:t>
            </a:r>
            <a:r>
              <a:rPr lang="es-ES_tradnl" sz="2800" b="1" dirty="0" smtClean="0">
                <a:solidFill>
                  <a:schemeClr val="bg1"/>
                </a:solidFill>
                <a:latin typeface="Times New Roman" pitchFamily="18" charset="0"/>
                <a:cs typeface="Times New Roman" pitchFamily="18" charset="0"/>
              </a:rPr>
              <a:t>acerca de ese fenómeno</a:t>
            </a:r>
            <a:endParaRPr lang="es-ES_tradnl" sz="2800" b="1" dirty="0">
              <a:solidFill>
                <a:schemeClr val="bg1"/>
              </a:solidFill>
              <a:latin typeface="Times New Roman" pitchFamily="18" charset="0"/>
              <a:cs typeface="Times New Roman" pitchFamily="18" charset="0"/>
            </a:endParaRPr>
          </a:p>
          <a:p>
            <a:pPr>
              <a:lnSpc>
                <a:spcPct val="80000"/>
              </a:lnSpc>
            </a:pPr>
            <a:endParaRPr lang="es-ES" sz="2800" dirty="0">
              <a:latin typeface="Times New Roman" pitchFamily="18" charset="0"/>
              <a:cs typeface="Times New Roman" pitchFamily="18" charset="0"/>
            </a:endParaRPr>
          </a:p>
          <a:p>
            <a:pPr>
              <a:lnSpc>
                <a:spcPct val="80000"/>
              </a:lnSpc>
            </a:pPr>
            <a:endParaRPr lang="es-ES" sz="2800" dirty="0">
              <a:latin typeface="Times New Roman" pitchFamily="18" charset="0"/>
              <a:cs typeface="Times New Roman" pitchFamily="18" charset="0"/>
            </a:endParaRPr>
          </a:p>
        </p:txBody>
      </p:sp>
      <p:sp>
        <p:nvSpPr>
          <p:cNvPr id="6" name="Text Box 4"/>
          <p:cNvSpPr txBox="1">
            <a:spLocks noChangeArrowheads="1"/>
          </p:cNvSpPr>
          <p:nvPr/>
        </p:nvSpPr>
        <p:spPr bwMode="auto">
          <a:xfrm rot="19411534">
            <a:off x="149803" y="2679311"/>
            <a:ext cx="14747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s-ES" sz="1800" b="1" dirty="0">
                <a:solidFill>
                  <a:srgbClr val="FFC000"/>
                </a:solidFill>
                <a:latin typeface="Tahoma" pitchFamily="34" charset="0"/>
              </a:rPr>
              <a:t>Descriptiva</a:t>
            </a:r>
          </a:p>
        </p:txBody>
      </p:sp>
      <p:sp>
        <p:nvSpPr>
          <p:cNvPr id="7" name="Text Box 5"/>
          <p:cNvSpPr txBox="1">
            <a:spLocks noChangeArrowheads="1"/>
          </p:cNvSpPr>
          <p:nvPr/>
        </p:nvSpPr>
        <p:spPr bwMode="auto">
          <a:xfrm rot="19411534">
            <a:off x="0" y="4669769"/>
            <a:ext cx="1630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s-ES" sz="1800" b="1" dirty="0">
                <a:solidFill>
                  <a:srgbClr val="FFC000"/>
                </a:solidFill>
                <a:latin typeface="Tahoma" pitchFamily="34" charset="0"/>
              </a:rPr>
              <a:t>Probabilidad</a:t>
            </a:r>
          </a:p>
        </p:txBody>
      </p:sp>
      <p:sp>
        <p:nvSpPr>
          <p:cNvPr id="8" name="Text Box 6"/>
          <p:cNvSpPr txBox="1">
            <a:spLocks noChangeArrowheads="1"/>
          </p:cNvSpPr>
          <p:nvPr/>
        </p:nvSpPr>
        <p:spPr bwMode="auto">
          <a:xfrm rot="19411534">
            <a:off x="201398" y="5570839"/>
            <a:ext cx="1371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s-ES" sz="1800" b="1" dirty="0">
                <a:solidFill>
                  <a:srgbClr val="FFC000"/>
                </a:solidFill>
                <a:latin typeface="Tahoma" pitchFamily="34" charset="0"/>
              </a:rPr>
              <a:t>Inferencia</a:t>
            </a:r>
          </a:p>
        </p:txBody>
      </p:sp>
    </p:spTree>
    <p:extLst>
      <p:ext uri="{BB962C8B-B14F-4D97-AF65-F5344CB8AC3E}">
        <p14:creationId xmlns:p14="http://schemas.microsoft.com/office/powerpoint/2010/main" val="2071120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dissolve">
                                      <p:cBhvr>
                                        <p:cTn id="11" dur="500"/>
                                        <p:tgtEl>
                                          <p:spTgt spid="7">
                                            <p:txEl>
                                              <p:pRg st="0" end="0"/>
                                            </p:txEl>
                                          </p:spTgt>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dissolve">
                                      <p:cBhvr>
                                        <p:cTn id="15"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6632"/>
            <a:ext cx="8229600" cy="1143000"/>
          </a:xfrm>
        </p:spPr>
        <p:txBody>
          <a:bodyPr/>
          <a:lstStyle/>
          <a:p>
            <a:r>
              <a:rPr lang="es-PE" sz="5400" b="1" i="1" dirty="0" smtClean="0">
                <a:solidFill>
                  <a:schemeClr val="bg1"/>
                </a:solidFill>
                <a:latin typeface="Times New Roman" pitchFamily="18" charset="0"/>
                <a:cs typeface="Times New Roman" pitchFamily="18" charset="0"/>
              </a:rPr>
              <a:t>Conceptos</a:t>
            </a:r>
            <a:r>
              <a:rPr lang="es-PE" sz="4800" b="1" i="1" dirty="0" smtClean="0">
                <a:solidFill>
                  <a:schemeClr val="bg1"/>
                </a:solidFill>
                <a:latin typeface="Times New Roman" pitchFamily="18" charset="0"/>
                <a:cs typeface="Times New Roman" pitchFamily="18" charset="0"/>
              </a:rPr>
              <a:t> Básicos</a:t>
            </a:r>
            <a:endParaRPr lang="es-ES" b="1" i="1" dirty="0">
              <a:solidFill>
                <a:schemeClr val="bg1"/>
              </a:solidFill>
              <a:latin typeface="Times New Roman" pitchFamily="18" charset="0"/>
              <a:cs typeface="Times New Roman" pitchFamily="18" charset="0"/>
            </a:endParaRPr>
          </a:p>
        </p:txBody>
      </p:sp>
      <p:cxnSp>
        <p:nvCxnSpPr>
          <p:cNvPr id="4" name="3 Conector recto"/>
          <p:cNvCxnSpPr/>
          <p:nvPr/>
        </p:nvCxnSpPr>
        <p:spPr>
          <a:xfrm>
            <a:off x="0" y="1340768"/>
            <a:ext cx="9144000" cy="72008"/>
          </a:xfrm>
          <a:prstGeom prst="line">
            <a:avLst/>
          </a:prstGeom>
          <a:ln w="127000">
            <a:solidFill>
              <a:schemeClr val="accent3">
                <a:lumMod val="50000"/>
                <a:alpha val="44000"/>
              </a:schemeClr>
            </a:solidFill>
          </a:ln>
          <a:effectLst>
            <a:outerShdw blurRad="50800" dist="50800" dir="5400000" algn="ctr" rotWithShape="0">
              <a:schemeClr val="accent3">
                <a:lumMod val="40000"/>
                <a:lumOff val="60000"/>
              </a:schemeClr>
            </a:outerShdw>
          </a:effectLst>
        </p:spPr>
        <p:style>
          <a:lnRef idx="1">
            <a:schemeClr val="accent1"/>
          </a:lnRef>
          <a:fillRef idx="0">
            <a:schemeClr val="accent1"/>
          </a:fillRef>
          <a:effectRef idx="0">
            <a:schemeClr val="accent1"/>
          </a:effectRef>
          <a:fontRef idx="minor">
            <a:schemeClr val="tx1"/>
          </a:fontRef>
        </p:style>
      </p:cxnSp>
      <p:sp>
        <p:nvSpPr>
          <p:cNvPr id="10" name="3 CuadroTexto"/>
          <p:cNvSpPr txBox="1">
            <a:spLocks noGrp="1" noChangeArrowheads="1"/>
          </p:cNvSpPr>
          <p:nvPr>
            <p:ph idx="1"/>
          </p:nvPr>
        </p:nvSpPr>
        <p:spPr bwMode="auto">
          <a:xfrm>
            <a:off x="457200" y="1600200"/>
            <a:ext cx="82296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s-PE" dirty="0">
                <a:solidFill>
                  <a:schemeClr val="bg1"/>
                </a:solidFill>
              </a:rPr>
              <a:t>Estadística, ciencia que sirve para la toma de decisiones en situaciones de incertidumbre, dedicada a la recolección, descripción, análisis e interpretación de datos y, por ello, constituye la metodología científica principal que permite transformar datos en información. Esto lo hace especialmente atractiva, ya que en cualquier sociedad desarrollada existe una inmensa variedad de problemas cuya solución sólo es posible mediante la utilización de técnicas estadísticas, Así </a:t>
            </a:r>
            <a:r>
              <a:rPr lang="es-PE" dirty="0" err="1">
                <a:solidFill>
                  <a:schemeClr val="bg1"/>
                </a:solidFill>
              </a:rPr>
              <a:t>p.e</a:t>
            </a:r>
            <a:r>
              <a:rPr lang="es-PE" dirty="0">
                <a:solidFill>
                  <a:schemeClr val="bg1"/>
                </a:solidFill>
              </a:rPr>
              <a:t>., la estadística es imprescindible, para modelar y predecir diversas variables como económicas, sociológicas, agropecuarias, médicas, psicológicas, ambientales o para detectar factores de riesgo asociadas a una determinable variable, establecer la eficacia de una variable, en desarrollo de productos, series económicas, tráfico telefónico, etc.</a:t>
            </a:r>
            <a:endParaRPr lang="es-ES" dirty="0">
              <a:solidFill>
                <a:schemeClr val="bg1"/>
              </a:solidFill>
            </a:endParaRPr>
          </a:p>
        </p:txBody>
      </p:sp>
    </p:spTree>
    <p:extLst>
      <p:ext uri="{BB962C8B-B14F-4D97-AF65-F5344CB8AC3E}">
        <p14:creationId xmlns:p14="http://schemas.microsoft.com/office/powerpoint/2010/main" val="32883946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6632"/>
            <a:ext cx="8229600" cy="1143000"/>
          </a:xfrm>
        </p:spPr>
        <p:txBody>
          <a:bodyPr/>
          <a:lstStyle/>
          <a:p>
            <a:r>
              <a:rPr lang="es-PE" sz="4800" b="1" i="1" dirty="0" smtClean="0">
                <a:solidFill>
                  <a:schemeClr val="bg1"/>
                </a:solidFill>
                <a:latin typeface="Times New Roman" pitchFamily="18" charset="0"/>
                <a:cs typeface="Times New Roman" pitchFamily="18" charset="0"/>
              </a:rPr>
              <a:t>Método Científico y </a:t>
            </a:r>
            <a:r>
              <a:rPr lang="es-PE" sz="4800" b="1" i="1" dirty="0" err="1" smtClean="0">
                <a:solidFill>
                  <a:schemeClr val="bg1"/>
                </a:solidFill>
                <a:latin typeface="Times New Roman" pitchFamily="18" charset="0"/>
                <a:cs typeface="Times New Roman" pitchFamily="18" charset="0"/>
              </a:rPr>
              <a:t>Estadistica</a:t>
            </a:r>
            <a:endParaRPr lang="es-ES" b="1" i="1" dirty="0">
              <a:solidFill>
                <a:schemeClr val="bg1"/>
              </a:solidFill>
              <a:latin typeface="Times New Roman" pitchFamily="18" charset="0"/>
              <a:cs typeface="Times New Roman" pitchFamily="18" charset="0"/>
            </a:endParaRPr>
          </a:p>
        </p:txBody>
      </p:sp>
      <p:cxnSp>
        <p:nvCxnSpPr>
          <p:cNvPr id="4" name="3 Conector recto"/>
          <p:cNvCxnSpPr/>
          <p:nvPr/>
        </p:nvCxnSpPr>
        <p:spPr>
          <a:xfrm>
            <a:off x="0" y="1340768"/>
            <a:ext cx="9144000" cy="72008"/>
          </a:xfrm>
          <a:prstGeom prst="line">
            <a:avLst/>
          </a:prstGeom>
          <a:ln w="127000">
            <a:solidFill>
              <a:schemeClr val="accent3">
                <a:lumMod val="50000"/>
                <a:alpha val="44000"/>
              </a:schemeClr>
            </a:solidFill>
          </a:ln>
          <a:effectLst>
            <a:outerShdw blurRad="50800" dist="50800" dir="5400000" algn="ctr" rotWithShape="0">
              <a:schemeClr val="accent3">
                <a:lumMod val="40000"/>
                <a:lumOff val="60000"/>
              </a:schemeClr>
            </a:outerShdw>
          </a:effectLst>
        </p:spPr>
        <p:style>
          <a:lnRef idx="1">
            <a:schemeClr val="accent1"/>
          </a:lnRef>
          <a:fillRef idx="0">
            <a:schemeClr val="accent1"/>
          </a:fillRef>
          <a:effectRef idx="0">
            <a:schemeClr val="accent1"/>
          </a:effectRef>
          <a:fontRef idx="minor">
            <a:schemeClr val="tx1"/>
          </a:fontRef>
        </p:style>
      </p:cxnSp>
      <p:grpSp>
        <p:nvGrpSpPr>
          <p:cNvPr id="6" name="Diagram 2"/>
          <p:cNvGrpSpPr>
            <a:grpSpLocks/>
          </p:cNvGrpSpPr>
          <p:nvPr/>
        </p:nvGrpSpPr>
        <p:grpSpPr bwMode="auto">
          <a:xfrm>
            <a:off x="1547664" y="1412776"/>
            <a:ext cx="6192687" cy="5040560"/>
            <a:chOff x="1362" y="503"/>
            <a:chExt cx="3357" cy="3175"/>
          </a:xfrm>
        </p:grpSpPr>
        <p:sp>
          <p:nvSpPr>
            <p:cNvPr id="12" name="_s1028"/>
            <p:cNvSpPr>
              <a:spLocks noChangeArrowheads="1" noTextEdit="1"/>
            </p:cNvSpPr>
            <p:nvPr/>
          </p:nvSpPr>
          <p:spPr bwMode="auto">
            <a:xfrm>
              <a:off x="2000" y="1050"/>
              <a:ext cx="2081" cy="2082"/>
            </a:xfrm>
            <a:custGeom>
              <a:avLst/>
              <a:gdLst>
                <a:gd name="G0" fmla="+- 8100 0 0"/>
                <a:gd name="G1" fmla="+- 16252928 0 0"/>
                <a:gd name="G2" fmla="+- 0 0 16252928"/>
                <a:gd name="T0" fmla="*/ 0 256 1"/>
                <a:gd name="T1" fmla="*/ 180 256 1"/>
                <a:gd name="G3" fmla="+- 16252928 T0 T1"/>
                <a:gd name="T2" fmla="*/ 0 256 1"/>
                <a:gd name="T3" fmla="*/ 90 256 1"/>
                <a:gd name="G4" fmla="+- 16252928 T2 T3"/>
                <a:gd name="G5" fmla="*/ G4 2 1"/>
                <a:gd name="T4" fmla="*/ 90 256 1"/>
                <a:gd name="T5" fmla="*/ 0 256 1"/>
                <a:gd name="G6" fmla="+- 16252928 T4 T5"/>
                <a:gd name="G7" fmla="*/ G6 2 1"/>
                <a:gd name="G8" fmla="abs 16252928"/>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8100"/>
                <a:gd name="G18" fmla="*/ 8100 1 2"/>
                <a:gd name="G19" fmla="+- G18 5400 0"/>
                <a:gd name="G20" fmla="cos G19 16252928"/>
                <a:gd name="G21" fmla="sin G19 16252928"/>
                <a:gd name="G22" fmla="+- G20 10800 0"/>
                <a:gd name="G23" fmla="+- G21 10800 0"/>
                <a:gd name="G24" fmla="+- 10800 0 G20"/>
                <a:gd name="G25" fmla="+- 8100 10800 0"/>
                <a:gd name="G26" fmla="?: G9 G17 G25"/>
                <a:gd name="G27" fmla="?: G9 0 21600"/>
                <a:gd name="G28" fmla="cos 10800 16252928"/>
                <a:gd name="G29" fmla="sin 10800 16252928"/>
                <a:gd name="G30" fmla="sin 8100 16252928"/>
                <a:gd name="G31" fmla="+- G28 10800 0"/>
                <a:gd name="G32" fmla="+- G29 10800 0"/>
                <a:gd name="G33" fmla="+- G30 10800 0"/>
                <a:gd name="G34" fmla="?: G4 0 G31"/>
                <a:gd name="G35" fmla="?: 16252928 G34 0"/>
                <a:gd name="G36" fmla="?: G6 G35 G31"/>
                <a:gd name="G37" fmla="+- 21600 0 G36"/>
                <a:gd name="G38" fmla="?: G4 0 G33"/>
                <a:gd name="G39" fmla="?: 16252928 G38 G32"/>
                <a:gd name="G40" fmla="?: G6 G39 0"/>
                <a:gd name="G41" fmla="?: G4 G32 21600"/>
                <a:gd name="G42" fmla="?: G6 G41 G33"/>
                <a:gd name="T12" fmla="*/ 10800 w 21600"/>
                <a:gd name="T13" fmla="*/ 0 h 21600"/>
                <a:gd name="T14" fmla="*/ 7259 w 21600"/>
                <a:gd name="T15" fmla="*/ 2038 h 21600"/>
                <a:gd name="T16" fmla="*/ 10800 w 21600"/>
                <a:gd name="T17" fmla="*/ 2700 h 21600"/>
                <a:gd name="T18" fmla="*/ 14341 w 21600"/>
                <a:gd name="T19" fmla="*/ 2038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7765" y="3289"/>
                  </a:moveTo>
                  <a:cubicBezTo>
                    <a:pt x="8729" y="2900"/>
                    <a:pt x="9760" y="2700"/>
                    <a:pt x="10799" y="2700"/>
                  </a:cubicBezTo>
                  <a:cubicBezTo>
                    <a:pt x="11839" y="2700"/>
                    <a:pt x="12870" y="2900"/>
                    <a:pt x="13834" y="3289"/>
                  </a:cubicBezTo>
                  <a:lnTo>
                    <a:pt x="14845" y="786"/>
                  </a:lnTo>
                  <a:cubicBezTo>
                    <a:pt x="13560" y="266"/>
                    <a:pt x="12186" y="0"/>
                    <a:pt x="10800" y="0"/>
                  </a:cubicBezTo>
                  <a:cubicBezTo>
                    <a:pt x="9413" y="0"/>
                    <a:pt x="8039" y="266"/>
                    <a:pt x="6754" y="786"/>
                  </a:cubicBezTo>
                  <a:close/>
                </a:path>
              </a:pathLst>
            </a:custGeom>
            <a:solidFill>
              <a:srgbClr val="FF00FF"/>
            </a:solidFill>
            <a:ln w="28575">
              <a:solidFill>
                <a:srgbClr val="CA00CA"/>
              </a:solidFill>
              <a:miter lim="800000"/>
              <a:headEnd/>
              <a:tailEnd/>
            </a:ln>
          </p:spPr>
          <p:txBody>
            <a:bodyPr vert="horz" wrap="square" lIns="91440" tIns="45720" rIns="91440" bIns="45720" numCol="1" anchor="ctr" anchorCtr="0" compatLnSpc="1">
              <a:prstTxWarp prst="textNoShape">
                <a:avLst/>
              </a:prstTxWarp>
            </a:bodyPr>
            <a:lstStyle/>
            <a:p>
              <a:endParaRPr lang="es-ES"/>
            </a:p>
          </p:txBody>
        </p:sp>
        <p:sp>
          <p:nvSpPr>
            <p:cNvPr id="13" name="_s1029"/>
            <p:cNvSpPr>
              <a:spLocks noChangeArrowheads="1" noTextEdit="1"/>
            </p:cNvSpPr>
            <p:nvPr/>
          </p:nvSpPr>
          <p:spPr bwMode="auto">
            <a:xfrm rot="5400000">
              <a:off x="2000" y="1050"/>
              <a:ext cx="2082" cy="2081"/>
            </a:xfrm>
            <a:custGeom>
              <a:avLst/>
              <a:gdLst>
                <a:gd name="G0" fmla="+- 8100 0 0"/>
                <a:gd name="G1" fmla="+- 16252928 0 0"/>
                <a:gd name="G2" fmla="+- 0 0 16252928"/>
                <a:gd name="T0" fmla="*/ 0 256 1"/>
                <a:gd name="T1" fmla="*/ 180 256 1"/>
                <a:gd name="G3" fmla="+- 16252928 T0 T1"/>
                <a:gd name="T2" fmla="*/ 0 256 1"/>
                <a:gd name="T3" fmla="*/ 90 256 1"/>
                <a:gd name="G4" fmla="+- 16252928 T2 T3"/>
                <a:gd name="G5" fmla="*/ G4 2 1"/>
                <a:gd name="T4" fmla="*/ 90 256 1"/>
                <a:gd name="T5" fmla="*/ 0 256 1"/>
                <a:gd name="G6" fmla="+- 16252928 T4 T5"/>
                <a:gd name="G7" fmla="*/ G6 2 1"/>
                <a:gd name="G8" fmla="abs 16252928"/>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8100"/>
                <a:gd name="G18" fmla="*/ 8100 1 2"/>
                <a:gd name="G19" fmla="+- G18 5400 0"/>
                <a:gd name="G20" fmla="cos G19 16252928"/>
                <a:gd name="G21" fmla="sin G19 16252928"/>
                <a:gd name="G22" fmla="+- G20 10800 0"/>
                <a:gd name="G23" fmla="+- G21 10800 0"/>
                <a:gd name="G24" fmla="+- 10800 0 G20"/>
                <a:gd name="G25" fmla="+- 8100 10800 0"/>
                <a:gd name="G26" fmla="?: G9 G17 G25"/>
                <a:gd name="G27" fmla="?: G9 0 21600"/>
                <a:gd name="G28" fmla="cos 10800 16252928"/>
                <a:gd name="G29" fmla="sin 10800 16252928"/>
                <a:gd name="G30" fmla="sin 8100 16252928"/>
                <a:gd name="G31" fmla="+- G28 10800 0"/>
                <a:gd name="G32" fmla="+- G29 10800 0"/>
                <a:gd name="G33" fmla="+- G30 10800 0"/>
                <a:gd name="G34" fmla="?: G4 0 G31"/>
                <a:gd name="G35" fmla="?: 16252928 G34 0"/>
                <a:gd name="G36" fmla="?: G6 G35 G31"/>
                <a:gd name="G37" fmla="+- 21600 0 G36"/>
                <a:gd name="G38" fmla="?: G4 0 G33"/>
                <a:gd name="G39" fmla="?: 16252928 G38 G32"/>
                <a:gd name="G40" fmla="?: G6 G39 0"/>
                <a:gd name="G41" fmla="?: G4 G32 21600"/>
                <a:gd name="G42" fmla="?: G6 G41 G33"/>
                <a:gd name="T12" fmla="*/ 10800 w 21600"/>
                <a:gd name="T13" fmla="*/ 0 h 21600"/>
                <a:gd name="T14" fmla="*/ 7259 w 21600"/>
                <a:gd name="T15" fmla="*/ 2038 h 21600"/>
                <a:gd name="T16" fmla="*/ 10800 w 21600"/>
                <a:gd name="T17" fmla="*/ 2700 h 21600"/>
                <a:gd name="T18" fmla="*/ 14341 w 21600"/>
                <a:gd name="T19" fmla="*/ 2038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7765" y="3289"/>
                  </a:moveTo>
                  <a:cubicBezTo>
                    <a:pt x="8729" y="2900"/>
                    <a:pt x="9760" y="2700"/>
                    <a:pt x="10799" y="2700"/>
                  </a:cubicBezTo>
                  <a:cubicBezTo>
                    <a:pt x="11839" y="2700"/>
                    <a:pt x="12870" y="2900"/>
                    <a:pt x="13834" y="3289"/>
                  </a:cubicBezTo>
                  <a:lnTo>
                    <a:pt x="14845" y="786"/>
                  </a:lnTo>
                  <a:cubicBezTo>
                    <a:pt x="13560" y="266"/>
                    <a:pt x="12186" y="0"/>
                    <a:pt x="10800" y="0"/>
                  </a:cubicBezTo>
                  <a:cubicBezTo>
                    <a:pt x="9413" y="0"/>
                    <a:pt x="8039" y="266"/>
                    <a:pt x="6754" y="786"/>
                  </a:cubicBezTo>
                  <a:close/>
                </a:path>
              </a:pathLst>
            </a:custGeom>
            <a:solidFill>
              <a:srgbClr val="0399FF"/>
            </a:solidFill>
            <a:ln w="28575">
              <a:solidFill>
                <a:srgbClr val="4B595B"/>
              </a:solidFill>
              <a:miter lim="800000"/>
              <a:headEnd/>
              <a:tailEnd/>
            </a:ln>
          </p:spPr>
          <p:txBody>
            <a:bodyPr vert="horz" wrap="square" lIns="91440" tIns="45720" rIns="91440" bIns="45720" numCol="1" anchor="ctr" anchorCtr="0" compatLnSpc="1">
              <a:prstTxWarp prst="textNoShape">
                <a:avLst/>
              </a:prstTxWarp>
            </a:bodyPr>
            <a:lstStyle/>
            <a:p>
              <a:endParaRPr lang="es-ES"/>
            </a:p>
          </p:txBody>
        </p:sp>
        <p:sp>
          <p:nvSpPr>
            <p:cNvPr id="14" name="_s1030"/>
            <p:cNvSpPr>
              <a:spLocks noChangeArrowheads="1" noTextEdit="1"/>
            </p:cNvSpPr>
            <p:nvPr/>
          </p:nvSpPr>
          <p:spPr bwMode="auto">
            <a:xfrm rot="10800000">
              <a:off x="2000" y="1050"/>
              <a:ext cx="2081" cy="2082"/>
            </a:xfrm>
            <a:custGeom>
              <a:avLst/>
              <a:gdLst>
                <a:gd name="G0" fmla="+- 8100 0 0"/>
                <a:gd name="G1" fmla="+- 16252928 0 0"/>
                <a:gd name="G2" fmla="+- 0 0 16252928"/>
                <a:gd name="T0" fmla="*/ 0 256 1"/>
                <a:gd name="T1" fmla="*/ 180 256 1"/>
                <a:gd name="G3" fmla="+- 16252928 T0 T1"/>
                <a:gd name="T2" fmla="*/ 0 256 1"/>
                <a:gd name="T3" fmla="*/ 90 256 1"/>
                <a:gd name="G4" fmla="+- 16252928 T2 T3"/>
                <a:gd name="G5" fmla="*/ G4 2 1"/>
                <a:gd name="T4" fmla="*/ 90 256 1"/>
                <a:gd name="T5" fmla="*/ 0 256 1"/>
                <a:gd name="G6" fmla="+- 16252928 T4 T5"/>
                <a:gd name="G7" fmla="*/ G6 2 1"/>
                <a:gd name="G8" fmla="abs 16252928"/>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8100"/>
                <a:gd name="G18" fmla="*/ 8100 1 2"/>
                <a:gd name="G19" fmla="+- G18 5400 0"/>
                <a:gd name="G20" fmla="cos G19 16252928"/>
                <a:gd name="G21" fmla="sin G19 16252928"/>
                <a:gd name="G22" fmla="+- G20 10800 0"/>
                <a:gd name="G23" fmla="+- G21 10800 0"/>
                <a:gd name="G24" fmla="+- 10800 0 G20"/>
                <a:gd name="G25" fmla="+- 8100 10800 0"/>
                <a:gd name="G26" fmla="?: G9 G17 G25"/>
                <a:gd name="G27" fmla="?: G9 0 21600"/>
                <a:gd name="G28" fmla="cos 10800 16252928"/>
                <a:gd name="G29" fmla="sin 10800 16252928"/>
                <a:gd name="G30" fmla="sin 8100 16252928"/>
                <a:gd name="G31" fmla="+- G28 10800 0"/>
                <a:gd name="G32" fmla="+- G29 10800 0"/>
                <a:gd name="G33" fmla="+- G30 10800 0"/>
                <a:gd name="G34" fmla="?: G4 0 G31"/>
                <a:gd name="G35" fmla="?: 16252928 G34 0"/>
                <a:gd name="G36" fmla="?: G6 G35 G31"/>
                <a:gd name="G37" fmla="+- 21600 0 G36"/>
                <a:gd name="G38" fmla="?: G4 0 G33"/>
                <a:gd name="G39" fmla="?: 16252928 G38 G32"/>
                <a:gd name="G40" fmla="?: G6 G39 0"/>
                <a:gd name="G41" fmla="?: G4 G32 21600"/>
                <a:gd name="G42" fmla="?: G6 G41 G33"/>
                <a:gd name="T12" fmla="*/ 10800 w 21600"/>
                <a:gd name="T13" fmla="*/ 0 h 21600"/>
                <a:gd name="T14" fmla="*/ 7259 w 21600"/>
                <a:gd name="T15" fmla="*/ 2038 h 21600"/>
                <a:gd name="T16" fmla="*/ 10800 w 21600"/>
                <a:gd name="T17" fmla="*/ 2700 h 21600"/>
                <a:gd name="T18" fmla="*/ 14341 w 21600"/>
                <a:gd name="T19" fmla="*/ 2038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7765" y="3289"/>
                  </a:moveTo>
                  <a:cubicBezTo>
                    <a:pt x="8729" y="2900"/>
                    <a:pt x="9760" y="2700"/>
                    <a:pt x="10799" y="2700"/>
                  </a:cubicBezTo>
                  <a:cubicBezTo>
                    <a:pt x="11839" y="2700"/>
                    <a:pt x="12870" y="2900"/>
                    <a:pt x="13834" y="3289"/>
                  </a:cubicBezTo>
                  <a:lnTo>
                    <a:pt x="14845" y="786"/>
                  </a:lnTo>
                  <a:cubicBezTo>
                    <a:pt x="13560" y="266"/>
                    <a:pt x="12186" y="0"/>
                    <a:pt x="10800" y="0"/>
                  </a:cubicBezTo>
                  <a:cubicBezTo>
                    <a:pt x="9413" y="0"/>
                    <a:pt x="8039" y="266"/>
                    <a:pt x="6754" y="786"/>
                  </a:cubicBezTo>
                  <a:close/>
                </a:path>
              </a:pathLst>
            </a:custGeom>
            <a:solidFill>
              <a:srgbClr val="F1FD09"/>
            </a:solidFill>
            <a:ln w="28575">
              <a:solidFill>
                <a:srgbClr val="CAD402"/>
              </a:solidFill>
              <a:miter lim="800000"/>
              <a:headEnd/>
              <a:tailEnd/>
            </a:ln>
          </p:spPr>
          <p:txBody>
            <a:bodyPr vert="horz" wrap="square" lIns="91440" tIns="45720" rIns="91440" bIns="45720" numCol="1" anchor="ctr" anchorCtr="0" compatLnSpc="1">
              <a:prstTxWarp prst="textNoShape">
                <a:avLst/>
              </a:prstTxWarp>
            </a:bodyPr>
            <a:lstStyle/>
            <a:p>
              <a:endParaRPr lang="es-ES"/>
            </a:p>
          </p:txBody>
        </p:sp>
        <p:sp>
          <p:nvSpPr>
            <p:cNvPr id="15" name="_s1031"/>
            <p:cNvSpPr>
              <a:spLocks noChangeArrowheads="1" noTextEdit="1"/>
            </p:cNvSpPr>
            <p:nvPr/>
          </p:nvSpPr>
          <p:spPr bwMode="auto">
            <a:xfrm rot="16200000">
              <a:off x="2000" y="1050"/>
              <a:ext cx="2082" cy="2081"/>
            </a:xfrm>
            <a:custGeom>
              <a:avLst/>
              <a:gdLst>
                <a:gd name="G0" fmla="+- 8100 0 0"/>
                <a:gd name="G1" fmla="+- 16252928 0 0"/>
                <a:gd name="G2" fmla="+- 0 0 16252928"/>
                <a:gd name="T0" fmla="*/ 0 256 1"/>
                <a:gd name="T1" fmla="*/ 180 256 1"/>
                <a:gd name="G3" fmla="+- 16252928 T0 T1"/>
                <a:gd name="T2" fmla="*/ 0 256 1"/>
                <a:gd name="T3" fmla="*/ 90 256 1"/>
                <a:gd name="G4" fmla="+- 16252928 T2 T3"/>
                <a:gd name="G5" fmla="*/ G4 2 1"/>
                <a:gd name="T4" fmla="*/ 90 256 1"/>
                <a:gd name="T5" fmla="*/ 0 256 1"/>
                <a:gd name="G6" fmla="+- 16252928 T4 T5"/>
                <a:gd name="G7" fmla="*/ G6 2 1"/>
                <a:gd name="G8" fmla="abs 16252928"/>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8100"/>
                <a:gd name="G18" fmla="*/ 8100 1 2"/>
                <a:gd name="G19" fmla="+- G18 5400 0"/>
                <a:gd name="G20" fmla="cos G19 16252928"/>
                <a:gd name="G21" fmla="sin G19 16252928"/>
                <a:gd name="G22" fmla="+- G20 10800 0"/>
                <a:gd name="G23" fmla="+- G21 10800 0"/>
                <a:gd name="G24" fmla="+- 10800 0 G20"/>
                <a:gd name="G25" fmla="+- 8100 10800 0"/>
                <a:gd name="G26" fmla="?: G9 G17 G25"/>
                <a:gd name="G27" fmla="?: G9 0 21600"/>
                <a:gd name="G28" fmla="cos 10800 16252928"/>
                <a:gd name="G29" fmla="sin 10800 16252928"/>
                <a:gd name="G30" fmla="sin 8100 16252928"/>
                <a:gd name="G31" fmla="+- G28 10800 0"/>
                <a:gd name="G32" fmla="+- G29 10800 0"/>
                <a:gd name="G33" fmla="+- G30 10800 0"/>
                <a:gd name="G34" fmla="?: G4 0 G31"/>
                <a:gd name="G35" fmla="?: 16252928 G34 0"/>
                <a:gd name="G36" fmla="?: G6 G35 G31"/>
                <a:gd name="G37" fmla="+- 21600 0 G36"/>
                <a:gd name="G38" fmla="?: G4 0 G33"/>
                <a:gd name="G39" fmla="?: 16252928 G38 G32"/>
                <a:gd name="G40" fmla="?: G6 G39 0"/>
                <a:gd name="G41" fmla="?: G4 G32 21600"/>
                <a:gd name="G42" fmla="?: G6 G41 G33"/>
                <a:gd name="T12" fmla="*/ 10800 w 21600"/>
                <a:gd name="T13" fmla="*/ 0 h 21600"/>
                <a:gd name="T14" fmla="*/ 7259 w 21600"/>
                <a:gd name="T15" fmla="*/ 2038 h 21600"/>
                <a:gd name="T16" fmla="*/ 10800 w 21600"/>
                <a:gd name="T17" fmla="*/ 2700 h 21600"/>
                <a:gd name="T18" fmla="*/ 14341 w 21600"/>
                <a:gd name="T19" fmla="*/ 2038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7765" y="3289"/>
                  </a:moveTo>
                  <a:cubicBezTo>
                    <a:pt x="8729" y="2900"/>
                    <a:pt x="9760" y="2700"/>
                    <a:pt x="10799" y="2700"/>
                  </a:cubicBezTo>
                  <a:cubicBezTo>
                    <a:pt x="11839" y="2700"/>
                    <a:pt x="12870" y="2900"/>
                    <a:pt x="13834" y="3289"/>
                  </a:cubicBezTo>
                  <a:lnTo>
                    <a:pt x="14845" y="786"/>
                  </a:lnTo>
                  <a:cubicBezTo>
                    <a:pt x="13560" y="266"/>
                    <a:pt x="12186" y="0"/>
                    <a:pt x="10800" y="0"/>
                  </a:cubicBezTo>
                  <a:cubicBezTo>
                    <a:pt x="9413" y="0"/>
                    <a:pt x="8039" y="266"/>
                    <a:pt x="6754" y="786"/>
                  </a:cubicBezTo>
                  <a:close/>
                </a:path>
              </a:pathLst>
            </a:custGeom>
            <a:solidFill>
              <a:srgbClr val="9966FF"/>
            </a:solidFill>
            <a:ln w="28575">
              <a:solidFill>
                <a:srgbClr val="5F0FFF"/>
              </a:solidFill>
              <a:miter lim="800000"/>
              <a:headEnd/>
              <a:tailEnd/>
            </a:ln>
          </p:spPr>
          <p:txBody>
            <a:bodyPr vert="horz" wrap="square" lIns="91440" tIns="45720" rIns="91440" bIns="45720" numCol="1" anchor="ctr" anchorCtr="0" compatLnSpc="1">
              <a:prstTxWarp prst="textNoShape">
                <a:avLst/>
              </a:prstTxWarp>
            </a:bodyPr>
            <a:lstStyle/>
            <a:p>
              <a:endParaRPr lang="es-ES"/>
            </a:p>
          </p:txBody>
        </p:sp>
        <p:sp>
          <p:nvSpPr>
            <p:cNvPr id="16" name="_s1032"/>
            <p:cNvSpPr>
              <a:spLocks noChangeArrowheads="1"/>
            </p:cNvSpPr>
            <p:nvPr/>
          </p:nvSpPr>
          <p:spPr bwMode="auto">
            <a:xfrm>
              <a:off x="2130" y="1182"/>
              <a:ext cx="533" cy="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ctr" anchorCtr="0" compatLnSpc="1">
              <a:prstTxWarp prst="textNoShape">
                <a:avLst/>
              </a:prstTxWarp>
            </a:bodyPr>
            <a:lstStyle/>
            <a:p>
              <a:pPr marL="0" marR="0" lvl="0" indent="0" algn="ctr" defTabSz="987425" rtl="0" eaLnBrk="1" fontAlgn="base" latinLnBrk="0" hangingPunct="1">
                <a:lnSpc>
                  <a:spcPct val="100000"/>
                </a:lnSpc>
                <a:spcBef>
                  <a:spcPct val="0"/>
                </a:spcBef>
                <a:spcAft>
                  <a:spcPct val="0"/>
                </a:spcAft>
                <a:buClrTx/>
                <a:buSzTx/>
                <a:buFontTx/>
                <a:buNone/>
                <a:tabLst/>
              </a:pPr>
              <a:r>
                <a:rPr kumimoji="0" lang="es-ES" sz="1800" b="1" i="0" u="none" strike="noStrike" cap="none" normalizeH="0" baseline="0" smtClean="0">
                  <a:ln>
                    <a:noFill/>
                  </a:ln>
                  <a:solidFill>
                    <a:schemeClr val="tx1"/>
                  </a:solidFill>
                  <a:effectLst/>
                  <a:latin typeface="Arial" pitchFamily="34" charset="0"/>
                </a:rPr>
                <a:t>Plantear</a:t>
              </a:r>
              <a:r>
                <a:rPr kumimoji="0" lang="es-ES" sz="1800" b="0" i="0" u="none" strike="noStrike" cap="none" normalizeH="0" baseline="0" smtClean="0">
                  <a:ln>
                    <a:noFill/>
                  </a:ln>
                  <a:solidFill>
                    <a:schemeClr val="tx1"/>
                  </a:solidFill>
                  <a:effectLst/>
                  <a:latin typeface="Arial" pitchFamily="34" charset="0"/>
                </a:rPr>
                <a:t/>
              </a:r>
              <a:br>
                <a:rPr kumimoji="0" lang="es-ES" sz="1800" b="0" i="0" u="none" strike="noStrike" cap="none" normalizeH="0" baseline="0" smtClean="0">
                  <a:ln>
                    <a:noFill/>
                  </a:ln>
                  <a:solidFill>
                    <a:schemeClr val="tx1"/>
                  </a:solidFill>
                  <a:effectLst/>
                  <a:latin typeface="Arial" pitchFamily="34" charset="0"/>
                </a:rPr>
              </a:br>
              <a:r>
                <a:rPr kumimoji="0" lang="es-ES" sz="1800" b="0" i="0" u="none" strike="noStrike" cap="none" normalizeH="0" baseline="0" smtClean="0">
                  <a:ln>
                    <a:noFill/>
                  </a:ln>
                  <a:solidFill>
                    <a:schemeClr val="tx1"/>
                  </a:solidFill>
                  <a:effectLst/>
                  <a:latin typeface="Arial" pitchFamily="34" charset="0"/>
                </a:rPr>
                <a:t> </a:t>
              </a:r>
              <a:r>
                <a:rPr kumimoji="0" lang="es-ES" sz="1800" b="1" i="0" u="none" strike="noStrike" cap="none" normalizeH="0" baseline="0" smtClean="0">
                  <a:ln>
                    <a:noFill/>
                  </a:ln>
                  <a:solidFill>
                    <a:schemeClr val="tx1"/>
                  </a:solidFill>
                  <a:effectLst/>
                  <a:latin typeface="Arial" pitchFamily="34" charset="0"/>
                </a:rPr>
                <a:t>hipótesis</a:t>
              </a:r>
            </a:p>
          </p:txBody>
        </p:sp>
        <p:sp>
          <p:nvSpPr>
            <p:cNvPr id="17" name="_s1033"/>
            <p:cNvSpPr>
              <a:spLocks noChangeArrowheads="1"/>
            </p:cNvSpPr>
            <p:nvPr/>
          </p:nvSpPr>
          <p:spPr bwMode="auto">
            <a:xfrm>
              <a:off x="2131" y="2469"/>
              <a:ext cx="533" cy="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ctr" anchorCtr="0" compatLnSpc="1">
              <a:prstTxWarp prst="textNoShape">
                <a:avLst/>
              </a:prstTxWarp>
            </a:bodyPr>
            <a:lstStyle/>
            <a:p>
              <a:pPr marL="0" marR="0" lvl="0" indent="0" algn="ctr" defTabSz="987425" rtl="0" eaLnBrk="1" fontAlgn="base" latinLnBrk="0" hangingPunct="1">
                <a:lnSpc>
                  <a:spcPct val="100000"/>
                </a:lnSpc>
                <a:spcBef>
                  <a:spcPct val="0"/>
                </a:spcBef>
                <a:spcAft>
                  <a:spcPct val="0"/>
                </a:spcAft>
                <a:buClrTx/>
                <a:buSzTx/>
                <a:buFontTx/>
                <a:buNone/>
                <a:tabLst/>
              </a:pPr>
              <a:r>
                <a:rPr kumimoji="0" lang="es-ES" sz="1800" b="0" i="0" u="none" strike="noStrike" cap="none" normalizeH="0" baseline="0" smtClean="0">
                  <a:ln>
                    <a:noFill/>
                  </a:ln>
                  <a:solidFill>
                    <a:schemeClr val="tx1"/>
                  </a:solidFill>
                  <a:effectLst/>
                  <a:latin typeface="Arial" pitchFamily="34" charset="0"/>
                </a:rPr>
                <a:t>Obtener</a:t>
              </a:r>
              <a:br>
                <a:rPr kumimoji="0" lang="es-ES" sz="1800" b="0" i="0" u="none" strike="noStrike" cap="none" normalizeH="0" baseline="0" smtClean="0">
                  <a:ln>
                    <a:noFill/>
                  </a:ln>
                  <a:solidFill>
                    <a:schemeClr val="tx1"/>
                  </a:solidFill>
                  <a:effectLst/>
                  <a:latin typeface="Arial" pitchFamily="34" charset="0"/>
                </a:rPr>
              </a:br>
              <a:r>
                <a:rPr kumimoji="0" lang="es-ES" sz="1800" b="0" i="0" u="none" strike="noStrike" cap="none" normalizeH="0" baseline="0" smtClean="0">
                  <a:ln>
                    <a:noFill/>
                  </a:ln>
                  <a:solidFill>
                    <a:schemeClr val="tx1"/>
                  </a:solidFill>
                  <a:effectLst/>
                  <a:latin typeface="Arial" pitchFamily="34" charset="0"/>
                </a:rPr>
                <a:t>conclusiones</a:t>
              </a:r>
            </a:p>
          </p:txBody>
        </p:sp>
        <p:sp>
          <p:nvSpPr>
            <p:cNvPr id="18" name="_s1034"/>
            <p:cNvSpPr>
              <a:spLocks noChangeArrowheads="1"/>
            </p:cNvSpPr>
            <p:nvPr/>
          </p:nvSpPr>
          <p:spPr bwMode="auto">
            <a:xfrm>
              <a:off x="3418" y="2468"/>
              <a:ext cx="533" cy="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ctr" anchorCtr="0" compatLnSpc="1">
              <a:prstTxWarp prst="textNoShape">
                <a:avLst/>
              </a:prstTxWarp>
            </a:bodyPr>
            <a:lstStyle/>
            <a:p>
              <a:pPr marL="0" marR="0" lvl="0" indent="0" algn="ctr" defTabSz="987425" rtl="0" eaLnBrk="1" fontAlgn="base" latinLnBrk="0" hangingPunct="1">
                <a:lnSpc>
                  <a:spcPct val="100000"/>
                </a:lnSpc>
                <a:spcBef>
                  <a:spcPct val="0"/>
                </a:spcBef>
                <a:spcAft>
                  <a:spcPct val="0"/>
                </a:spcAft>
                <a:buClrTx/>
                <a:buSzTx/>
                <a:buFontTx/>
                <a:buNone/>
                <a:tabLst/>
              </a:pPr>
              <a:r>
                <a:rPr kumimoji="0" lang="es-ES" sz="1800" b="0" i="0" u="none" strike="noStrike" cap="none" normalizeH="0" baseline="0" smtClean="0">
                  <a:ln>
                    <a:noFill/>
                  </a:ln>
                  <a:solidFill>
                    <a:schemeClr val="tx1"/>
                  </a:solidFill>
                  <a:effectLst/>
                  <a:latin typeface="Arial" pitchFamily="34" charset="0"/>
                </a:rPr>
                <a:t>Recoger datos</a:t>
              </a:r>
              <a:br>
                <a:rPr kumimoji="0" lang="es-ES" sz="1800" b="0" i="0" u="none" strike="noStrike" cap="none" normalizeH="0" baseline="0" smtClean="0">
                  <a:ln>
                    <a:noFill/>
                  </a:ln>
                  <a:solidFill>
                    <a:schemeClr val="tx1"/>
                  </a:solidFill>
                  <a:effectLst/>
                  <a:latin typeface="Arial" pitchFamily="34" charset="0"/>
                </a:rPr>
              </a:br>
              <a:r>
                <a:rPr kumimoji="0" lang="es-ES" sz="1800" b="0" i="0" u="none" strike="noStrike" cap="none" normalizeH="0" baseline="0" smtClean="0">
                  <a:ln>
                    <a:noFill/>
                  </a:ln>
                  <a:solidFill>
                    <a:schemeClr val="tx1"/>
                  </a:solidFill>
                  <a:effectLst/>
                  <a:latin typeface="Arial" pitchFamily="34" charset="0"/>
                </a:rPr>
                <a:t>y analizarlos</a:t>
              </a:r>
            </a:p>
          </p:txBody>
        </p:sp>
        <p:sp>
          <p:nvSpPr>
            <p:cNvPr id="19" name="_s1035"/>
            <p:cNvSpPr>
              <a:spLocks noChangeArrowheads="1"/>
            </p:cNvSpPr>
            <p:nvPr/>
          </p:nvSpPr>
          <p:spPr bwMode="auto">
            <a:xfrm>
              <a:off x="3417" y="1181"/>
              <a:ext cx="533" cy="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ctr" anchorCtr="0" compatLnSpc="1">
              <a:prstTxWarp prst="textNoShape">
                <a:avLst/>
              </a:prstTxWarp>
            </a:bodyPr>
            <a:lstStyle/>
            <a:p>
              <a:pPr marL="0" marR="0" lvl="0" indent="0" algn="ctr" defTabSz="987425" rtl="0" eaLnBrk="1" fontAlgn="base" latinLnBrk="0" hangingPunct="1">
                <a:lnSpc>
                  <a:spcPct val="100000"/>
                </a:lnSpc>
                <a:spcBef>
                  <a:spcPct val="0"/>
                </a:spcBef>
                <a:spcAft>
                  <a:spcPct val="0"/>
                </a:spcAft>
                <a:buClrTx/>
                <a:buSzTx/>
                <a:buFontTx/>
                <a:buNone/>
                <a:tabLst/>
              </a:pPr>
              <a:r>
                <a:rPr kumimoji="0" lang="es-ES" sz="1800" b="0" i="0" u="none" strike="noStrike" cap="none" normalizeH="0" baseline="0" smtClean="0">
                  <a:ln>
                    <a:noFill/>
                  </a:ln>
                  <a:solidFill>
                    <a:schemeClr val="tx1"/>
                  </a:solidFill>
                  <a:effectLst/>
                  <a:latin typeface="Arial" pitchFamily="34" charset="0"/>
                </a:rPr>
                <a:t>Diseñar </a:t>
              </a:r>
              <a:br>
                <a:rPr kumimoji="0" lang="es-ES" sz="1800" b="0" i="0" u="none" strike="noStrike" cap="none" normalizeH="0" baseline="0" smtClean="0">
                  <a:ln>
                    <a:noFill/>
                  </a:ln>
                  <a:solidFill>
                    <a:schemeClr val="tx1"/>
                  </a:solidFill>
                  <a:effectLst/>
                  <a:latin typeface="Arial" pitchFamily="34" charset="0"/>
                </a:rPr>
              </a:br>
              <a:r>
                <a:rPr kumimoji="0" lang="es-ES" sz="1800" b="0" i="0" u="none" strike="noStrike" cap="none" normalizeH="0" baseline="0" smtClean="0">
                  <a:ln>
                    <a:noFill/>
                  </a:ln>
                  <a:solidFill>
                    <a:schemeClr val="tx1"/>
                  </a:solidFill>
                  <a:effectLst/>
                  <a:latin typeface="Arial" pitchFamily="34" charset="0"/>
                </a:rPr>
                <a:t>experimento</a:t>
              </a:r>
            </a:p>
          </p:txBody>
        </p:sp>
      </p:grpSp>
      <p:sp>
        <p:nvSpPr>
          <p:cNvPr id="7" name="Line 22"/>
          <p:cNvSpPr>
            <a:spLocks noChangeShapeType="1"/>
          </p:cNvSpPr>
          <p:nvPr/>
        </p:nvSpPr>
        <p:spPr bwMode="auto">
          <a:xfrm>
            <a:off x="4211960" y="2060848"/>
            <a:ext cx="86518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8" name="Line 23"/>
          <p:cNvSpPr>
            <a:spLocks noChangeShapeType="1"/>
          </p:cNvSpPr>
          <p:nvPr/>
        </p:nvSpPr>
        <p:spPr bwMode="auto">
          <a:xfrm flipH="1">
            <a:off x="6732240" y="3213720"/>
            <a:ext cx="71437" cy="1295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9" name="Line 24"/>
          <p:cNvSpPr>
            <a:spLocks noChangeShapeType="1"/>
          </p:cNvSpPr>
          <p:nvPr/>
        </p:nvSpPr>
        <p:spPr bwMode="auto">
          <a:xfrm flipH="1">
            <a:off x="4068117" y="5877272"/>
            <a:ext cx="12239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11" name="Line 25"/>
          <p:cNvSpPr>
            <a:spLocks noChangeShapeType="1"/>
          </p:cNvSpPr>
          <p:nvPr/>
        </p:nvSpPr>
        <p:spPr bwMode="auto">
          <a:xfrm flipV="1">
            <a:off x="2482751" y="3141663"/>
            <a:ext cx="73025" cy="15113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Tree>
    <p:extLst>
      <p:ext uri="{BB962C8B-B14F-4D97-AF65-F5344CB8AC3E}">
        <p14:creationId xmlns:p14="http://schemas.microsoft.com/office/powerpoint/2010/main" val="680032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6632"/>
            <a:ext cx="8229600" cy="1143000"/>
          </a:xfrm>
        </p:spPr>
        <p:txBody>
          <a:bodyPr>
            <a:noAutofit/>
          </a:bodyPr>
          <a:lstStyle/>
          <a:p>
            <a:r>
              <a:rPr lang="es-PE" b="1" i="1" dirty="0" smtClean="0">
                <a:solidFill>
                  <a:schemeClr val="bg1"/>
                </a:solidFill>
                <a:latin typeface="Times New Roman" pitchFamily="18" charset="0"/>
                <a:cs typeface="Times New Roman" pitchFamily="18" charset="0"/>
              </a:rPr>
              <a:t>Pensamiento Estadístico e Investigación</a:t>
            </a:r>
            <a:endParaRPr lang="es-ES" b="1" i="1" dirty="0">
              <a:solidFill>
                <a:schemeClr val="bg1"/>
              </a:solidFill>
              <a:latin typeface="Times New Roman" pitchFamily="18" charset="0"/>
              <a:cs typeface="Times New Roman" pitchFamily="18" charset="0"/>
            </a:endParaRPr>
          </a:p>
        </p:txBody>
      </p:sp>
      <p:cxnSp>
        <p:nvCxnSpPr>
          <p:cNvPr id="4" name="3 Conector recto"/>
          <p:cNvCxnSpPr/>
          <p:nvPr/>
        </p:nvCxnSpPr>
        <p:spPr>
          <a:xfrm>
            <a:off x="0" y="1340768"/>
            <a:ext cx="9144000" cy="72008"/>
          </a:xfrm>
          <a:prstGeom prst="line">
            <a:avLst/>
          </a:prstGeom>
          <a:ln w="127000">
            <a:solidFill>
              <a:schemeClr val="accent3">
                <a:lumMod val="50000"/>
                <a:alpha val="44000"/>
              </a:schemeClr>
            </a:solidFill>
          </a:ln>
          <a:effectLst>
            <a:outerShdw blurRad="50800" dist="50800" dir="5400000" algn="ctr" rotWithShape="0">
              <a:schemeClr val="accent3">
                <a:lumMod val="40000"/>
                <a:lumOff val="60000"/>
              </a:schemeClr>
            </a:outerShdw>
          </a:effectLst>
        </p:spPr>
        <p:style>
          <a:lnRef idx="1">
            <a:schemeClr val="accent1"/>
          </a:lnRef>
          <a:fillRef idx="0">
            <a:schemeClr val="accent1"/>
          </a:fillRef>
          <a:effectRef idx="0">
            <a:schemeClr val="accent1"/>
          </a:effectRef>
          <a:fontRef idx="minor">
            <a:schemeClr val="tx1"/>
          </a:fontRef>
        </p:style>
      </p:cxnSp>
      <p:sp>
        <p:nvSpPr>
          <p:cNvPr id="12" name="Rectangle 6"/>
          <p:cNvSpPr>
            <a:spLocks noChangeArrowheads="1"/>
          </p:cNvSpPr>
          <p:nvPr/>
        </p:nvSpPr>
        <p:spPr bwMode="auto">
          <a:xfrm>
            <a:off x="2225675" y="1968500"/>
            <a:ext cx="4632325" cy="520700"/>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spcBef>
                <a:spcPct val="50000"/>
              </a:spcBef>
            </a:pPr>
            <a:r>
              <a:rPr lang="en-US" sz="2800" b="1" dirty="0" err="1">
                <a:solidFill>
                  <a:srgbClr val="3333CC"/>
                </a:solidFill>
              </a:rPr>
              <a:t>Filosofía</a:t>
            </a:r>
            <a:r>
              <a:rPr lang="en-US" sz="2800" b="1" dirty="0">
                <a:solidFill>
                  <a:srgbClr val="3333CC"/>
                </a:solidFill>
              </a:rPr>
              <a:t> de la </a:t>
            </a:r>
            <a:r>
              <a:rPr lang="en-US" sz="2800" b="1" dirty="0" err="1">
                <a:solidFill>
                  <a:srgbClr val="3333CC"/>
                </a:solidFill>
              </a:rPr>
              <a:t>Investigación</a:t>
            </a:r>
            <a:endParaRPr lang="en-US" sz="2800" b="1" dirty="0">
              <a:solidFill>
                <a:srgbClr val="3333CC"/>
              </a:solidFill>
            </a:endParaRPr>
          </a:p>
        </p:txBody>
      </p:sp>
      <p:sp>
        <p:nvSpPr>
          <p:cNvPr id="13" name="AutoShape 10"/>
          <p:cNvSpPr>
            <a:spLocks noChangeArrowheads="1"/>
          </p:cNvSpPr>
          <p:nvPr/>
        </p:nvSpPr>
        <p:spPr bwMode="auto">
          <a:xfrm>
            <a:off x="2892425" y="2663825"/>
            <a:ext cx="3282950" cy="1911350"/>
          </a:xfrm>
          <a:prstGeom prst="triangle">
            <a:avLst>
              <a:gd name="adj" fmla="val 49898"/>
            </a:avLst>
          </a:prstGeom>
          <a:noFill/>
          <a:ln w="50800">
            <a:solidFill>
              <a:schemeClr val="accent2"/>
            </a:solidFill>
            <a:miter lim="800000"/>
            <a:headEnd/>
            <a:tailEnd/>
          </a:ln>
          <a:effectLst>
            <a:glow rad="228600">
              <a:schemeClr val="accent5">
                <a:satMod val="175000"/>
                <a:alpha val="40000"/>
              </a:schemeClr>
            </a:glow>
          </a:effectLst>
          <a:extLst>
            <a:ext uri="{909E8E84-426E-40DD-AFC4-6F175D3DCCD1}">
              <a14:hiddenFill xmlns:a14="http://schemas.microsoft.com/office/drawing/2010/main">
                <a:solidFill>
                  <a:srgbClr val="FFFFFF"/>
                </a:solidFill>
              </a14:hiddenFill>
            </a:ext>
          </a:extLst>
        </p:spPr>
        <p:txBody>
          <a:bodyPr wrap="none" anchor="ctr"/>
          <a:lstStyle/>
          <a:p>
            <a:endParaRPr lang="es-ES"/>
          </a:p>
        </p:txBody>
      </p:sp>
      <p:sp>
        <p:nvSpPr>
          <p:cNvPr id="14" name="Rectangle 8"/>
          <p:cNvSpPr>
            <a:spLocks noChangeArrowheads="1"/>
          </p:cNvSpPr>
          <p:nvPr/>
        </p:nvSpPr>
        <p:spPr bwMode="auto">
          <a:xfrm>
            <a:off x="992188" y="4725988"/>
            <a:ext cx="2132012" cy="998537"/>
          </a:xfrm>
          <a:prstGeom prst="rect">
            <a:avLst/>
          </a:prstGeom>
          <a:solidFill>
            <a:srgbClr val="FFFFFF"/>
          </a:solidFill>
          <a:ln w="12700">
            <a:solidFill>
              <a:srgbClr val="00279F"/>
            </a:solidFill>
            <a:miter lim="800000"/>
            <a:headEnd/>
            <a:tailEnd/>
          </a:ln>
        </p:spPr>
        <p:txBody>
          <a:bodyPr lIns="90488" tIns="44450" rIns="90488" bIns="44450">
            <a:spAutoFit/>
          </a:bodyPr>
          <a:lstStyle/>
          <a:p>
            <a:pPr algn="ctr">
              <a:lnSpc>
                <a:spcPct val="80000"/>
              </a:lnSpc>
              <a:spcBef>
                <a:spcPct val="50000"/>
              </a:spcBef>
            </a:pPr>
            <a:r>
              <a:rPr lang="en-US" sz="2800" b="1" dirty="0" err="1">
                <a:solidFill>
                  <a:srgbClr val="00279F"/>
                </a:solidFill>
              </a:rPr>
              <a:t>Métodos</a:t>
            </a:r>
            <a:endParaRPr lang="en-US" sz="2800" b="1" dirty="0">
              <a:solidFill>
                <a:srgbClr val="00279F"/>
              </a:solidFill>
            </a:endParaRPr>
          </a:p>
          <a:p>
            <a:pPr algn="ctr">
              <a:lnSpc>
                <a:spcPct val="80000"/>
              </a:lnSpc>
              <a:spcBef>
                <a:spcPct val="50000"/>
              </a:spcBef>
            </a:pPr>
            <a:r>
              <a:rPr lang="en-US" sz="2800" b="1" dirty="0" err="1">
                <a:solidFill>
                  <a:srgbClr val="00279F"/>
                </a:solidFill>
              </a:rPr>
              <a:t>Estadísticos</a:t>
            </a:r>
            <a:endParaRPr lang="en-US" sz="2800" b="1" dirty="0">
              <a:solidFill>
                <a:srgbClr val="00279F"/>
              </a:solidFill>
            </a:endParaRPr>
          </a:p>
        </p:txBody>
      </p:sp>
      <p:sp>
        <p:nvSpPr>
          <p:cNvPr id="15" name="Rectangle 7"/>
          <p:cNvSpPr>
            <a:spLocks noChangeArrowheads="1"/>
          </p:cNvSpPr>
          <p:nvPr/>
        </p:nvSpPr>
        <p:spPr bwMode="auto">
          <a:xfrm>
            <a:off x="5486400" y="4800600"/>
            <a:ext cx="2527300" cy="771525"/>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p>
            <a:pPr algn="ctr">
              <a:lnSpc>
                <a:spcPct val="80000"/>
              </a:lnSpc>
              <a:spcBef>
                <a:spcPct val="50000"/>
              </a:spcBef>
            </a:pPr>
            <a:r>
              <a:rPr lang="en-US" sz="2800" b="1" dirty="0" err="1">
                <a:solidFill>
                  <a:srgbClr val="3333CC"/>
                </a:solidFill>
              </a:rPr>
              <a:t>Herrramientas</a:t>
            </a:r>
            <a:r>
              <a:rPr lang="en-US" sz="2800" b="1" dirty="0">
                <a:solidFill>
                  <a:srgbClr val="3333CC"/>
                </a:solidFill>
              </a:rPr>
              <a:t> de </a:t>
            </a:r>
            <a:r>
              <a:rPr lang="en-US" sz="2800" b="1" dirty="0" err="1">
                <a:solidFill>
                  <a:srgbClr val="3333CC"/>
                </a:solidFill>
              </a:rPr>
              <a:t>desarrollo</a:t>
            </a:r>
            <a:r>
              <a:rPr lang="en-US" sz="2800" b="1" dirty="0">
                <a:solidFill>
                  <a:srgbClr val="3333CC"/>
                </a:solidFill>
              </a:rPr>
              <a:t>      </a:t>
            </a:r>
          </a:p>
        </p:txBody>
      </p:sp>
      <p:sp>
        <p:nvSpPr>
          <p:cNvPr id="16" name="Rectangle 5"/>
          <p:cNvSpPr>
            <a:spLocks noChangeArrowheads="1"/>
          </p:cNvSpPr>
          <p:nvPr/>
        </p:nvSpPr>
        <p:spPr bwMode="auto">
          <a:xfrm>
            <a:off x="914400" y="5791200"/>
            <a:ext cx="7848600" cy="588963"/>
          </a:xfrm>
          <a:prstGeom prst="rect">
            <a:avLst/>
          </a:prstGeom>
          <a:solidFill>
            <a:srgbClr val="9999FF"/>
          </a:solidFill>
          <a:ln w="12700">
            <a:solidFill>
              <a:srgbClr val="FF0000"/>
            </a:solidFill>
            <a:miter lim="800000"/>
            <a:headEnd/>
            <a:tailEnd/>
          </a:ln>
        </p:spPr>
        <p:txBody>
          <a:bodyPr lIns="90488" tIns="44450" rIns="90488" bIns="44450">
            <a:spAutoFit/>
          </a:bodyPr>
          <a:lstStyle/>
          <a:p>
            <a:pPr>
              <a:spcBef>
                <a:spcPct val="50000"/>
              </a:spcBef>
            </a:pPr>
            <a:r>
              <a:rPr lang="en-US" sz="3200" b="1" dirty="0" err="1">
                <a:solidFill>
                  <a:srgbClr val="333399"/>
                </a:solidFill>
              </a:rPr>
              <a:t>Tres</a:t>
            </a:r>
            <a:r>
              <a:rPr lang="en-US" sz="3200" b="1" dirty="0">
                <a:solidFill>
                  <a:srgbClr val="333399"/>
                </a:solidFill>
              </a:rPr>
              <a:t> </a:t>
            </a:r>
            <a:r>
              <a:rPr lang="en-US" sz="3200" b="1" dirty="0" err="1">
                <a:solidFill>
                  <a:srgbClr val="333399"/>
                </a:solidFill>
              </a:rPr>
              <a:t>Aspectos</a:t>
            </a:r>
            <a:r>
              <a:rPr lang="en-US" sz="3200" b="1" dirty="0">
                <a:solidFill>
                  <a:srgbClr val="333399"/>
                </a:solidFill>
              </a:rPr>
              <a:t> de </a:t>
            </a:r>
            <a:r>
              <a:rPr lang="en-US" sz="3200" b="1" dirty="0" err="1">
                <a:solidFill>
                  <a:srgbClr val="333399"/>
                </a:solidFill>
              </a:rPr>
              <a:t>Mejoramiento</a:t>
            </a:r>
            <a:r>
              <a:rPr lang="en-US" sz="3200" b="1" dirty="0">
                <a:solidFill>
                  <a:srgbClr val="333399"/>
                </a:solidFill>
              </a:rPr>
              <a:t> de </a:t>
            </a:r>
            <a:r>
              <a:rPr lang="en-US" sz="3200" b="1" dirty="0" err="1">
                <a:solidFill>
                  <a:srgbClr val="333399"/>
                </a:solidFill>
              </a:rPr>
              <a:t>Calidad</a:t>
            </a:r>
            <a:endParaRPr lang="en-US" sz="3200" b="1" dirty="0">
              <a:solidFill>
                <a:srgbClr val="333399"/>
              </a:solidFill>
            </a:endParaRPr>
          </a:p>
        </p:txBody>
      </p:sp>
    </p:spTree>
    <p:extLst>
      <p:ext uri="{BB962C8B-B14F-4D97-AF65-F5344CB8AC3E}">
        <p14:creationId xmlns:p14="http://schemas.microsoft.com/office/powerpoint/2010/main" val="351225680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800</TotalTime>
  <Words>262</Words>
  <Application>Microsoft Office PowerPoint</Application>
  <PresentationFormat>Presentación en pantalla (4:3)</PresentationFormat>
  <Paragraphs>30</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Tema de Office</vt:lpstr>
      <vt:lpstr>Estadística Aplicada (Modulo 1 - 1)</vt:lpstr>
      <vt:lpstr>Estadística Aplicada</vt:lpstr>
      <vt:lpstr>Conceptos Básicos</vt:lpstr>
      <vt:lpstr>Conceptos Básicos</vt:lpstr>
      <vt:lpstr>Método Científico y Estadistica</vt:lpstr>
      <vt:lpstr>Pensamiento Estadístico e Investigación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Estadística General</dc:title>
  <dc:creator>HERMAN</dc:creator>
  <cp:lastModifiedBy>HERMAN</cp:lastModifiedBy>
  <cp:revision>70</cp:revision>
  <dcterms:created xsi:type="dcterms:W3CDTF">2011-01-11T22:06:27Z</dcterms:created>
  <dcterms:modified xsi:type="dcterms:W3CDTF">2013-01-27T17:39:46Z</dcterms:modified>
</cp:coreProperties>
</file>