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1776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260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161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6099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998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5045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90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776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900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54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3808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/>
            </a:gs>
            <a:gs pos="0">
              <a:schemeClr val="tx2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17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mailto:hcollazoss@hot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83568" y="4556720"/>
            <a:ext cx="7304856" cy="11765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s-PE" dirty="0" smtClean="0"/>
              <a:t>Ing. Herman B. Collazos Saldaña Mg. Sc. Dr.</a:t>
            </a:r>
            <a:br>
              <a:rPr lang="es-PE" dirty="0" smtClean="0"/>
            </a:br>
            <a:r>
              <a:rPr lang="es-PE" dirty="0" smtClean="0">
                <a:hlinkClick r:id="rId2"/>
              </a:rPr>
              <a:t>hcollazoss@hotmail.com</a:t>
            </a:r>
            <a:endParaRPr lang="es-PE" dirty="0" smtClean="0"/>
          </a:p>
          <a:p>
            <a:r>
              <a:rPr lang="es-PE" dirty="0" smtClean="0"/>
              <a:t>Herman.collazos@gmail.com</a:t>
            </a:r>
            <a:endParaRPr lang="es-PE" dirty="0" smtClean="0"/>
          </a:p>
          <a:p>
            <a:endParaRPr lang="es-PE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760040" y="2767220"/>
            <a:ext cx="7772400" cy="877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5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Estadística</a:t>
            </a:r>
            <a:r>
              <a:rPr lang="en-US" sz="5400" b="1" dirty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Aplicada</a:t>
            </a:r>
            <a:r>
              <a:rPr lang="en-US" sz="5400" b="1" dirty="0" smtClean="0">
                <a:solidFill>
                  <a:schemeClr val="bg1"/>
                </a:solidFill>
              </a:rPr>
              <a:t/>
            </a:r>
            <a:br>
              <a:rPr lang="en-US" sz="54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(Modulo 1 - 2)</a:t>
            </a:r>
            <a:endParaRPr lang="en-US" sz="1800" b="1" dirty="0">
              <a:solidFill>
                <a:schemeClr val="bg1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0" y="1844824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7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21" y="89629"/>
            <a:ext cx="3384376" cy="1683187"/>
          </a:xfrm>
          <a:prstGeom prst="rect">
            <a:avLst/>
          </a:prstGeom>
        </p:spPr>
      </p:pic>
      <p:pic>
        <p:nvPicPr>
          <p:cNvPr id="10" name="Picture 23" descr="iia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931" y="116632"/>
            <a:ext cx="932557" cy="1674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92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60648"/>
            <a:ext cx="8248650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Estadistica</a:t>
            </a:r>
            <a:r>
              <a:rPr lang="en-US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Descriptiva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457200" y="1874838"/>
            <a:ext cx="6964363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Colección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Datos</a:t>
            </a:r>
            <a:r>
              <a:rPr lang="en-US" sz="3600" b="1" dirty="0">
                <a:solidFill>
                  <a:srgbClr val="FF99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FF99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ejemplo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Fuente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Presentación</a:t>
            </a:r>
            <a:r>
              <a:rPr lang="en-US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Datos</a:t>
            </a:r>
            <a:r>
              <a:rPr lang="en-US" sz="3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ej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Tablas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y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Graficas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Caracterizar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Datos</a:t>
            </a:r>
            <a:r>
              <a:rPr lang="en-US" b="1" dirty="0">
                <a:solidFill>
                  <a:srgbClr val="FF99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ej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Media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9999"/>
                </a:solidFill>
                <a:latin typeface="Times New Roman" pitchFamily="18" charset="0"/>
                <a:cs typeface="Times New Roman" pitchFamily="18" charset="0"/>
              </a:rPr>
              <a:t>			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Object 0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2355439"/>
              </p:ext>
            </p:extLst>
          </p:nvPr>
        </p:nvGraphicFramePr>
        <p:xfrm>
          <a:off x="7391400" y="2895600"/>
          <a:ext cx="1803400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1" name="Clip" r:id="rId3" imgW="1801800" imgH="1272960" progId="MS_ClipArt_Gallery.2">
                  <p:embed/>
                </p:oleObj>
              </mc:Choice>
              <mc:Fallback>
                <p:oleObj name="Clip" r:id="rId3" imgW="1801800" imgH="127296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895600"/>
                        <a:ext cx="1803400" cy="1274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7584418"/>
              </p:ext>
            </p:extLst>
          </p:nvPr>
        </p:nvGraphicFramePr>
        <p:xfrm>
          <a:off x="6324600" y="3886200"/>
          <a:ext cx="1955800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2" name="Equation" r:id="rId5" imgW="1954080" imgH="1322280" progId="Equation.3">
                  <p:embed/>
                </p:oleObj>
              </mc:Choice>
              <mc:Fallback>
                <p:oleObj name="Equation" r:id="rId5" imgW="1954080" imgH="132228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886200"/>
                        <a:ext cx="1955800" cy="132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838200" y="4724400"/>
            <a:ext cx="7391400" cy="1663700"/>
          </a:xfrm>
          <a:prstGeom prst="rect">
            <a:avLst/>
          </a:prstGeom>
          <a:noFill/>
          <a:ln w="12700">
            <a:solidFill>
              <a:srgbClr val="99CC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Un Valor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de la: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3200" b="1" dirty="0" err="1">
                <a:solidFill>
                  <a:srgbClr val="F983C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oblación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un  </a:t>
            </a:r>
            <a:r>
              <a:rPr lang="en-US" sz="3200" b="1" dirty="0" err="1">
                <a:solidFill>
                  <a:srgbClr val="F983C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arámetro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 De la </a:t>
            </a:r>
            <a:r>
              <a:rPr lang="en-US" sz="3200" b="1" dirty="0" err="1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uestra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sz="3200" b="1" dirty="0" err="1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tadístico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7" name="Object 2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7877797"/>
              </p:ext>
            </p:extLst>
          </p:nvPr>
        </p:nvGraphicFramePr>
        <p:xfrm>
          <a:off x="6248400" y="1722438"/>
          <a:ext cx="1762125" cy="159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3" name="Clip" r:id="rId7" imgW="1760400" imgH="1590480" progId="MS_ClipArt_Gallery.2">
                  <p:embed/>
                </p:oleObj>
              </mc:Choice>
              <mc:Fallback>
                <p:oleObj name="Clip" r:id="rId7" imgW="1760400" imgH="159048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722438"/>
                        <a:ext cx="1762125" cy="159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074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752600"/>
            <a:ext cx="4851400" cy="370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57200" y="188640"/>
            <a:ext cx="7571184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Estadística</a:t>
            </a:r>
            <a:r>
              <a:rPr lang="en-US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Inferencial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204788" y="2414588"/>
            <a:ext cx="4391025" cy="197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Estimación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Prueba Hipótesis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1524000" y="5301208"/>
            <a:ext cx="5915025" cy="112389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Tomando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decisiones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concerniente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a la </a:t>
            </a:r>
            <a:r>
              <a:rPr lang="en-US" sz="2800" b="1" dirty="0" err="1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población</a:t>
            </a:r>
            <a:r>
              <a:rPr lang="en-US" sz="2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basado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resultados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457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57200" y="188640"/>
            <a:ext cx="7571184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Variables Estadísticas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67544" y="1628800"/>
            <a:ext cx="7632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Una </a:t>
            </a:r>
            <a:r>
              <a:rPr lang="es-PE" sz="3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variable</a:t>
            </a:r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es una característica observable o medible, que varia entre los diferentes individuos de una población o muestra. La información que disponemos de cada individuo es resumida en </a:t>
            </a:r>
            <a:r>
              <a:rPr lang="es-PE" sz="32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variables</a:t>
            </a:r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s-E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11560" y="4154304"/>
            <a:ext cx="48965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 los individuos de la población peruana, de uno a otro es variable: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PE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 grupo sanguíneo:    </a:t>
            </a:r>
            <a:r>
              <a:rPr lang="es-PE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Var. Cualitativa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s-PE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(A, B,AB, O)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PE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 número de hijos:     </a:t>
            </a:r>
            <a:r>
              <a:rPr lang="es-PE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Var. Cuantitativa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s-PE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s-PE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(0, 1, 2, 3…)                </a:t>
            </a:r>
            <a:r>
              <a:rPr lang="es-PE" sz="20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Discreta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PE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 estatura:                   </a:t>
            </a:r>
            <a:r>
              <a:rPr lang="es-PE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Var. Cuantitativa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s-PE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s-PE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(1.62; 1.74;…)             </a:t>
            </a:r>
            <a:r>
              <a:rPr lang="es-PE" sz="20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Continua</a:t>
            </a:r>
          </a:p>
          <a:p>
            <a:endParaRPr lang="es-E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11" descr="codbarras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3431" y="4433578"/>
            <a:ext cx="3070019" cy="230377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764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57200" y="188640"/>
            <a:ext cx="7571184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Tipos de Variables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>
          <a:xfrm>
            <a:off x="214758" y="1700808"/>
            <a:ext cx="8101658" cy="44639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s-E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Cualitativas</a:t>
            </a:r>
            <a:r>
              <a:rPr lang="es-E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s-E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s-E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 sus valores (</a:t>
            </a:r>
            <a:r>
              <a:rPr lang="es-E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modalidades</a:t>
            </a:r>
            <a:r>
              <a:rPr lang="es-E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no se pueden asociar naturalmente a un número (no se pueden hacer operaciones algebraicas con ellos)</a:t>
            </a:r>
          </a:p>
          <a:p>
            <a:pPr>
              <a:lnSpc>
                <a:spcPct val="80000"/>
              </a:lnSpc>
            </a:pPr>
            <a:endParaRPr lang="es-E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ct val="80000"/>
              </a:lnSpc>
            </a:pPr>
            <a:r>
              <a:rPr lang="es-E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Sexo, Grupo Sanguíneo, Religión, Nacionalidad, Fumar (Sí/No)</a:t>
            </a:r>
          </a:p>
          <a:p>
            <a:pPr lvl="2">
              <a:lnSpc>
                <a:spcPct val="80000"/>
              </a:lnSpc>
            </a:pPr>
            <a:r>
              <a:rPr lang="es-E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Mejoría a un tratamiento, Grado de satisfacción, Intensidad del dolor</a:t>
            </a:r>
          </a:p>
          <a:p>
            <a:pPr lvl="1">
              <a:lnSpc>
                <a:spcPct val="80000"/>
              </a:lnSpc>
            </a:pPr>
            <a:endParaRPr lang="es-E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s-E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Cuantitativas o Numéricas</a:t>
            </a:r>
            <a:r>
              <a:rPr lang="es-E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s-E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s-E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 sus valores son numéricos (tiene sentido hacer operaciones algebraicas con ellos)</a:t>
            </a:r>
          </a:p>
          <a:p>
            <a:pPr>
              <a:lnSpc>
                <a:spcPct val="80000"/>
              </a:lnSpc>
            </a:pPr>
            <a:endParaRPr lang="es-E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80000"/>
              </a:lnSpc>
            </a:pPr>
            <a:r>
              <a:rPr lang="es-ES" sz="1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Discretas</a:t>
            </a:r>
            <a:r>
              <a:rPr lang="es-E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Si toma valores enteros</a:t>
            </a:r>
          </a:p>
          <a:p>
            <a:pPr lvl="2">
              <a:lnSpc>
                <a:spcPct val="80000"/>
              </a:lnSpc>
            </a:pPr>
            <a:r>
              <a:rPr lang="es-E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Número de hijos, Número de cigarrillos, </a:t>
            </a:r>
            <a:r>
              <a:rPr lang="es-ES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</a:t>
            </a:r>
            <a:r>
              <a:rPr lang="es-E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de plantas</a:t>
            </a:r>
          </a:p>
          <a:p>
            <a:pPr lvl="1">
              <a:lnSpc>
                <a:spcPct val="80000"/>
              </a:lnSpc>
            </a:pPr>
            <a:r>
              <a:rPr lang="es-ES" sz="1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Continuas</a:t>
            </a:r>
            <a:r>
              <a:rPr lang="es-E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Si entre dos valores, son posibles infinitos valores intermedios.</a:t>
            </a:r>
          </a:p>
          <a:p>
            <a:pPr lvl="2">
              <a:lnSpc>
                <a:spcPct val="80000"/>
              </a:lnSpc>
            </a:pPr>
            <a:r>
              <a:rPr lang="es-E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Altura, Presión intraocular, Dosis de medicamento administrado, </a:t>
            </a:r>
            <a:r>
              <a:rPr lang="es-ES" sz="18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edad</a:t>
            </a:r>
          </a:p>
        </p:txBody>
      </p:sp>
    </p:spTree>
    <p:extLst>
      <p:ext uri="{BB962C8B-B14F-4D97-AF65-F5344CB8AC3E}">
        <p14:creationId xmlns:p14="http://schemas.microsoft.com/office/powerpoint/2010/main" val="151292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57200" y="188640"/>
            <a:ext cx="7571184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Medición de Variables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57200" y="1785005"/>
            <a:ext cx="82486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s-PE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Escala Nominal:</a:t>
            </a:r>
          </a:p>
          <a:p>
            <a:pPr lvl="1"/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 los datos de una variable son una etiqueta que identifica un atributo de un elemento de la muestra o la población, sin mantener ningún orden, también se le conoce como escala clasificatoria o categórica.</a:t>
            </a:r>
          </a:p>
          <a:p>
            <a:pPr lvl="1"/>
            <a:r>
              <a:rPr lang="es-PE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Ejemplos: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Sexo de los animales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Tipos de tiendas (según giro)</a:t>
            </a:r>
            <a:endParaRPr lang="es-E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27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57200" y="188640"/>
            <a:ext cx="7571184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Medición de Variables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57200" y="1785005"/>
            <a:ext cx="82486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s-PE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Escala Ordinal:</a:t>
            </a:r>
          </a:p>
          <a:p>
            <a:pPr lvl="1"/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 los datos de una variable son una etiqueta que identifica un atributo de un elemento de la muestra o la población, pero mantienen un orden, también se le conoce como escala de rangos.</a:t>
            </a:r>
          </a:p>
          <a:p>
            <a:pPr lvl="1"/>
            <a:r>
              <a:rPr lang="es-PE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Ejemplos: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Clasificación de la calidad de un producto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Grado de instrucción.</a:t>
            </a:r>
            <a:endParaRPr lang="es-E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99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57200" y="188640"/>
            <a:ext cx="7571184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Medición de Variables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57200" y="1712997"/>
            <a:ext cx="82486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s-PE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Escala de intervalo:</a:t>
            </a:r>
          </a:p>
          <a:p>
            <a:pPr lvl="1"/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 los datos de una variable son valores  que identifica una característica numérica de un elemento de la muestra o la población, mantienen un orden y una distancia entre ellas, y el cero es arbitrario o referencial.</a:t>
            </a:r>
          </a:p>
          <a:p>
            <a:pPr lvl="1"/>
            <a:r>
              <a:rPr lang="es-PE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Ejemplos: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Peso, estatura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temperatura.</a:t>
            </a:r>
            <a:endParaRPr lang="es-E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7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57200" y="188640"/>
            <a:ext cx="7571184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Medición de Variables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57200" y="1712997"/>
            <a:ext cx="82486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s-PE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Escala de Razón:</a:t>
            </a:r>
          </a:p>
          <a:p>
            <a:pPr lvl="1"/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 los datos de una variable son valores  que identifica una característica numérica de un elemento de la muestra o la población, mantienen un orden y una distancia entre ellas, y el cero es absoluto y existe.</a:t>
            </a:r>
          </a:p>
          <a:p>
            <a:pPr lvl="1"/>
            <a:r>
              <a:rPr lang="es-PE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Ejemplos: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Tiempo de vida de un individuo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s-PE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Precio de algún artículo.</a:t>
            </a:r>
            <a:endParaRPr lang="es-E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78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554038" y="401638"/>
            <a:ext cx="8188325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Tipos de Datos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graphicFrame>
        <p:nvGraphicFramePr>
          <p:cNvPr id="25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1670050" y="2212975"/>
          <a:ext cx="6084888" cy="372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" name="MS Org Chart" r:id="rId3" imgW="6083280" imgH="3720960" progId="OrgPlusWOPX.4">
                  <p:embed followColorScheme="full"/>
                </p:oleObj>
              </mc:Choice>
              <mc:Fallback>
                <p:oleObj name="MS Org Chart" r:id="rId3" imgW="6083280" imgH="3720960" progId="OrgPlusWOPX.4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2212975"/>
                        <a:ext cx="6084888" cy="372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512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196752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607318" y="404664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230510" y="260648"/>
            <a:ext cx="8589962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5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Escala</a:t>
            </a:r>
            <a:r>
              <a:rPr lang="en-US" sz="5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5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Medición</a:t>
            </a:r>
            <a:r>
              <a:rPr lang="en-US" sz="5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5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Análisis</a:t>
            </a:r>
            <a:endParaRPr lang="en-US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Object 6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5118661"/>
              </p:ext>
            </p:extLst>
          </p:nvPr>
        </p:nvGraphicFramePr>
        <p:xfrm>
          <a:off x="912118" y="1547664"/>
          <a:ext cx="76962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MS Org Chart" r:id="rId3" imgW="2705040" imgH="1618920" progId="OrgPlusWOPX.4">
                  <p:embed followColorScheme="textAndBackground"/>
                </p:oleObj>
              </mc:Choice>
              <mc:Fallback>
                <p:oleObj name="MS Org Chart" r:id="rId3" imgW="2705040" imgH="1618920" progId="OrgPlusWOPX.4">
                  <p:embed followColorScheme="textAndBackground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118" y="1547664"/>
                        <a:ext cx="76962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7D662B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AutoShape 7"/>
          <p:cNvSpPr>
            <a:spLocks/>
          </p:cNvSpPr>
          <p:nvPr/>
        </p:nvSpPr>
        <p:spPr bwMode="auto">
          <a:xfrm rot="16200000">
            <a:off x="3312418" y="2423964"/>
            <a:ext cx="304800" cy="2057400"/>
          </a:xfrm>
          <a:prstGeom prst="leftBrace">
            <a:avLst>
              <a:gd name="adj1" fmla="val 56250"/>
              <a:gd name="adj2" fmla="val 50000"/>
            </a:avLst>
          </a:prstGeom>
          <a:noFill/>
          <a:ln w="9525">
            <a:solidFill>
              <a:srgbClr val="241F8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s-PE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2359918" y="3528864"/>
            <a:ext cx="2438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DESCRIPTIVOS</a:t>
            </a:r>
            <a:endParaRPr lang="es-E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AutoShape 9"/>
          <p:cNvSpPr>
            <a:spLocks/>
          </p:cNvSpPr>
          <p:nvPr/>
        </p:nvSpPr>
        <p:spPr bwMode="auto">
          <a:xfrm rot="16200000">
            <a:off x="7274818" y="2423964"/>
            <a:ext cx="304800" cy="2057400"/>
          </a:xfrm>
          <a:prstGeom prst="leftBrace">
            <a:avLst>
              <a:gd name="adj1" fmla="val 56250"/>
              <a:gd name="adj2" fmla="val 50000"/>
            </a:avLst>
          </a:prstGeom>
          <a:noFill/>
          <a:ln w="9525">
            <a:solidFill>
              <a:srgbClr val="241F8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s-PE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6322318" y="3528864"/>
            <a:ext cx="2438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DESCRIPTIVOS</a:t>
            </a:r>
            <a:endParaRPr lang="es-ES" sz="22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AutoShape 11"/>
          <p:cNvSpPr>
            <a:spLocks/>
          </p:cNvSpPr>
          <p:nvPr/>
        </p:nvSpPr>
        <p:spPr bwMode="auto">
          <a:xfrm>
            <a:off x="6246118" y="3452664"/>
            <a:ext cx="152400" cy="2819400"/>
          </a:xfrm>
          <a:prstGeom prst="rightBrace">
            <a:avLst>
              <a:gd name="adj1" fmla="val 154167"/>
              <a:gd name="adj2" fmla="val 50000"/>
            </a:avLst>
          </a:prstGeom>
          <a:noFill/>
          <a:ln w="9525">
            <a:solidFill>
              <a:srgbClr val="241F8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 rot="16200000">
            <a:off x="-764282" y="3455422"/>
            <a:ext cx="2438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INFERENCIAL</a:t>
            </a:r>
            <a:endParaRPr lang="es-E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AutoShape 13"/>
          <p:cNvSpPr>
            <a:spLocks/>
          </p:cNvSpPr>
          <p:nvPr/>
        </p:nvSpPr>
        <p:spPr bwMode="auto">
          <a:xfrm>
            <a:off x="607318" y="2995464"/>
            <a:ext cx="228600" cy="2057400"/>
          </a:xfrm>
          <a:prstGeom prst="leftBrace">
            <a:avLst>
              <a:gd name="adj1" fmla="val 75000"/>
              <a:gd name="adj2" fmla="val 50000"/>
            </a:avLst>
          </a:prstGeom>
          <a:noFill/>
          <a:ln w="9525">
            <a:solidFill>
              <a:srgbClr val="241F8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14"/>
          <p:cNvSpPr txBox="1">
            <a:spLocks noChangeArrowheads="1"/>
          </p:cNvSpPr>
          <p:nvPr/>
        </p:nvSpPr>
        <p:spPr bwMode="auto">
          <a:xfrm rot="16200000">
            <a:off x="5331718" y="4319519"/>
            <a:ext cx="2438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INFERENCIAL</a:t>
            </a:r>
            <a:endParaRPr lang="es-ES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9" name="Object 15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7071207"/>
              </p:ext>
            </p:extLst>
          </p:nvPr>
        </p:nvGraphicFramePr>
        <p:xfrm>
          <a:off x="6987480" y="4227364"/>
          <a:ext cx="1905000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Worksheet" r:id="rId5" imgW="1280880" imgH="1204560" progId="Excel.Sheet.8">
                  <p:embed/>
                </p:oleObj>
              </mc:Choice>
              <mc:Fallback>
                <p:oleObj name="Worksheet" r:id="rId5" imgW="1280880" imgH="120456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7480" y="4227364"/>
                        <a:ext cx="1905000" cy="204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878107"/>
              </p:ext>
            </p:extLst>
          </p:nvPr>
        </p:nvGraphicFramePr>
        <p:xfrm>
          <a:off x="2339280" y="4062264"/>
          <a:ext cx="2286000" cy="178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0" name="Picture" r:id="rId7" imgW="4507356" imgH="3611663" progId="StaticEnhancedMetafile">
                  <p:embed/>
                </p:oleObj>
              </mc:Choice>
              <mc:Fallback>
                <p:oleObj name="Picture" r:id="rId7" imgW="4507356" imgH="3611663" progId="StaticEnhancedMetafil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5999" t="4993" r="2000" b="15132"/>
                      <a:stretch>
                        <a:fillRect/>
                      </a:stretch>
                    </p:blipFill>
                    <p:spPr bwMode="auto">
                      <a:xfrm>
                        <a:off x="2339280" y="4062264"/>
                        <a:ext cx="2286000" cy="178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668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s-PE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Estadística Aplicada</a:t>
            </a:r>
            <a:endParaRPr lang="es-E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4349080"/>
          </a:xfrm>
        </p:spPr>
        <p:txBody>
          <a:bodyPr>
            <a:normAutofit/>
          </a:bodyPr>
          <a:lstStyle/>
          <a:p>
            <a:r>
              <a:rPr lang="es-PE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Población, </a:t>
            </a:r>
            <a:r>
              <a:rPr lang="es-PE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muestra.</a:t>
            </a:r>
          </a:p>
          <a:p>
            <a:pPr lvl="1">
              <a:buFont typeface="Arial" pitchFamily="34" charset="0"/>
              <a:buChar char="•"/>
            </a:pP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Métodos de muestreo</a:t>
            </a:r>
            <a:endParaRPr lang="es-P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s-PE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Descriptiva vs Inferencial.</a:t>
            </a:r>
          </a:p>
          <a:p>
            <a:r>
              <a:rPr lang="es-PE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Variables  Estadísticas, </a:t>
            </a:r>
            <a:r>
              <a:rPr lang="es-PE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Clasificación</a:t>
            </a:r>
            <a:endParaRPr lang="es-PE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s-PE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Mediciones </a:t>
            </a:r>
            <a:r>
              <a:rPr lang="es-PE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PE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variables</a:t>
            </a:r>
          </a:p>
          <a:p>
            <a:r>
              <a:rPr lang="es-PE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s-PE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ipo </a:t>
            </a:r>
            <a:r>
              <a:rPr lang="es-PE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 datos</a:t>
            </a:r>
            <a:endParaRPr lang="es-ES" sz="36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s-PE" sz="36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18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787846" y="836712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446534" y="332656"/>
            <a:ext cx="8589962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5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Escala</a:t>
            </a:r>
            <a:r>
              <a:rPr lang="en-US" sz="5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5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Medición</a:t>
            </a:r>
            <a:r>
              <a:rPr lang="en-US" sz="5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5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Análisis</a:t>
            </a:r>
            <a:endParaRPr lang="en-US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Object 4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2170427"/>
              </p:ext>
            </p:extLst>
          </p:nvPr>
        </p:nvGraphicFramePr>
        <p:xfrm>
          <a:off x="843408" y="1903512"/>
          <a:ext cx="7678738" cy="401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MS Org Chart" r:id="rId3" imgW="2698560" imgH="1377720" progId="OrgPlusWOPX.4">
                  <p:embed followColorScheme="textAndBackground"/>
                </p:oleObj>
              </mc:Choice>
              <mc:Fallback>
                <p:oleObj name="MS Org Chart" r:id="rId3" imgW="2698560" imgH="1377720" progId="OrgPlusWOPX.4">
                  <p:embed followColorScheme="textAndBackground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408" y="1903512"/>
                        <a:ext cx="7678738" cy="401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7D662B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AutoShape 5"/>
          <p:cNvSpPr>
            <a:spLocks/>
          </p:cNvSpPr>
          <p:nvPr/>
        </p:nvSpPr>
        <p:spPr bwMode="auto">
          <a:xfrm rot="16200000">
            <a:off x="3492946" y="4227612"/>
            <a:ext cx="304800" cy="2057400"/>
          </a:xfrm>
          <a:prstGeom prst="leftBrace">
            <a:avLst>
              <a:gd name="adj1" fmla="val 56250"/>
              <a:gd name="adj2" fmla="val 50000"/>
            </a:avLst>
          </a:prstGeom>
          <a:noFill/>
          <a:ln w="9525">
            <a:solidFill>
              <a:srgbClr val="241F8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s-PE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2443608" y="5515075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DESCRIPTIVOS</a:t>
            </a:r>
            <a:endParaRPr lang="es-E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AutoShape 7"/>
          <p:cNvSpPr>
            <a:spLocks/>
          </p:cNvSpPr>
          <p:nvPr/>
        </p:nvSpPr>
        <p:spPr bwMode="auto">
          <a:xfrm rot="16053224">
            <a:off x="7700615" y="4417318"/>
            <a:ext cx="303212" cy="1679575"/>
          </a:xfrm>
          <a:prstGeom prst="leftBrace">
            <a:avLst>
              <a:gd name="adj1" fmla="val 46161"/>
              <a:gd name="adj2" fmla="val 50000"/>
            </a:avLst>
          </a:prstGeom>
          <a:noFill/>
          <a:ln w="9525">
            <a:solidFill>
              <a:srgbClr val="241F8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s-PE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6826696" y="5545237"/>
            <a:ext cx="2209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DESCRIPTIVOS</a:t>
            </a:r>
            <a:endParaRPr lang="es-ES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AutoShape 9"/>
          <p:cNvSpPr>
            <a:spLocks/>
          </p:cNvSpPr>
          <p:nvPr/>
        </p:nvSpPr>
        <p:spPr bwMode="auto">
          <a:xfrm>
            <a:off x="6025008" y="3503712"/>
            <a:ext cx="152400" cy="2438400"/>
          </a:xfrm>
          <a:prstGeom prst="rightBrace">
            <a:avLst>
              <a:gd name="adj1" fmla="val 133333"/>
              <a:gd name="adj2" fmla="val 50000"/>
            </a:avLst>
          </a:prstGeom>
          <a:noFill/>
          <a:ln w="9525">
            <a:solidFill>
              <a:srgbClr val="241F8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 rot="16200000">
            <a:off x="-783013" y="4113366"/>
            <a:ext cx="2438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INFERENCIAL</a:t>
            </a:r>
            <a:endParaRPr lang="es-E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AutoShape 11"/>
          <p:cNvSpPr>
            <a:spLocks/>
          </p:cNvSpPr>
          <p:nvPr/>
        </p:nvSpPr>
        <p:spPr bwMode="auto">
          <a:xfrm>
            <a:off x="614808" y="3427512"/>
            <a:ext cx="228600" cy="2438400"/>
          </a:xfrm>
          <a:prstGeom prst="leftBrace">
            <a:avLst>
              <a:gd name="adj1" fmla="val 88889"/>
              <a:gd name="adj2" fmla="val 50000"/>
            </a:avLst>
          </a:prstGeom>
          <a:noFill/>
          <a:ln w="9525">
            <a:solidFill>
              <a:srgbClr val="241F8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 rot="16200000">
            <a:off x="5184358" y="4175503"/>
            <a:ext cx="2438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INFERENCIAL</a:t>
            </a:r>
            <a:endParaRPr lang="es-ES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83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s-PE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Población, Muestra</a:t>
            </a:r>
            <a:endParaRPr lang="es-E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79512" y="1700808"/>
            <a:ext cx="7129463" cy="3886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s-E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Población: </a:t>
            </a:r>
            <a:r>
              <a:rPr lang="es-E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Conjunto de entes sobre el que estamos interesados en obtener conclusiones (hacer inferencia).</a:t>
            </a:r>
          </a:p>
          <a:p>
            <a:pPr lvl="1">
              <a:lnSpc>
                <a:spcPct val="80000"/>
              </a:lnSpc>
            </a:pPr>
            <a:r>
              <a:rPr lang="es-E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Normalmente es demasiado grande para poder abarcarlo todo.</a:t>
            </a:r>
          </a:p>
          <a:p>
            <a:pPr>
              <a:lnSpc>
                <a:spcPct val="80000"/>
              </a:lnSpc>
            </a:pPr>
            <a:r>
              <a:rPr lang="es-E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s-E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Subconjunto de la población al que tenemos acceso y sobre el que realmente hacemos las observaciones (mediciones)</a:t>
            </a:r>
          </a:p>
          <a:p>
            <a:pPr lvl="1">
              <a:lnSpc>
                <a:spcPct val="80000"/>
              </a:lnSpc>
            </a:pPr>
            <a:r>
              <a:rPr lang="es-E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Debería ser “representativo”</a:t>
            </a:r>
          </a:p>
          <a:p>
            <a:pPr lvl="1">
              <a:lnSpc>
                <a:spcPct val="80000"/>
              </a:lnSpc>
            </a:pPr>
            <a:r>
              <a:rPr lang="es-E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 formado por miembros “seleccionados” de la población (individuos, unidades experimentales).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s-E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80000"/>
              </a:lnSpc>
            </a:pPr>
            <a:endParaRPr lang="es-E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s-E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 descr="gente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62775" y="1772816"/>
            <a:ext cx="2181225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" name="Picture 6" descr="hombres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248" y="4507483"/>
            <a:ext cx="19145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623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-9582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2"/>
          <p:cNvSpPr>
            <a:spLocks noChangeShapeType="1"/>
          </p:cNvSpPr>
          <p:nvPr/>
        </p:nvSpPr>
        <p:spPr bwMode="auto">
          <a:xfrm>
            <a:off x="1047180" y="4270375"/>
            <a:ext cx="0" cy="77152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ine 3"/>
          <p:cNvSpPr>
            <a:spLocks noChangeShapeType="1"/>
          </p:cNvSpPr>
          <p:nvPr/>
        </p:nvSpPr>
        <p:spPr bwMode="auto">
          <a:xfrm>
            <a:off x="7066980" y="3813175"/>
            <a:ext cx="0" cy="77152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4"/>
          <p:cNvSpPr>
            <a:spLocks noChangeShapeType="1"/>
          </p:cNvSpPr>
          <p:nvPr/>
        </p:nvSpPr>
        <p:spPr bwMode="auto">
          <a:xfrm>
            <a:off x="5314380" y="3813175"/>
            <a:ext cx="0" cy="46672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2799780" y="4194175"/>
            <a:ext cx="0" cy="84772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Line 6"/>
          <p:cNvSpPr>
            <a:spLocks noChangeShapeType="1"/>
          </p:cNvSpPr>
          <p:nvPr/>
        </p:nvSpPr>
        <p:spPr bwMode="auto">
          <a:xfrm>
            <a:off x="2037780" y="4270375"/>
            <a:ext cx="0" cy="153352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1353568" y="5792788"/>
            <a:ext cx="1216025" cy="454025"/>
          </a:xfrm>
          <a:prstGeom prst="rect">
            <a:avLst/>
          </a:prstGeom>
          <a:solidFill>
            <a:srgbClr val="DDDDDD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Cuota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36138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361380" y="332656"/>
            <a:ext cx="7955036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Métodos</a:t>
            </a:r>
            <a:r>
              <a:rPr lang="en-US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de </a:t>
            </a: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Muestreo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3561780" y="1828800"/>
            <a:ext cx="1600200" cy="5286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Line 13"/>
          <p:cNvSpPr>
            <a:spLocks noChangeShapeType="1"/>
          </p:cNvSpPr>
          <p:nvPr/>
        </p:nvSpPr>
        <p:spPr bwMode="auto">
          <a:xfrm>
            <a:off x="4323780" y="2517775"/>
            <a:ext cx="0" cy="23812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>
            <a:off x="1809180" y="2819400"/>
            <a:ext cx="5353050" cy="0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Line 15"/>
          <p:cNvSpPr>
            <a:spLocks noChangeShapeType="1"/>
          </p:cNvSpPr>
          <p:nvPr/>
        </p:nvSpPr>
        <p:spPr bwMode="auto">
          <a:xfrm>
            <a:off x="1809180" y="2898775"/>
            <a:ext cx="0" cy="46672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513780" y="3429000"/>
            <a:ext cx="3124200" cy="784225"/>
          </a:xfrm>
          <a:prstGeom prst="rect">
            <a:avLst/>
          </a:prstGeom>
          <a:solidFill>
            <a:srgbClr val="DDDDDD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Muestra no Probabilística</a:t>
            </a: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208980" y="5029200"/>
            <a:ext cx="1371600" cy="366767"/>
          </a:xfrm>
          <a:prstGeom prst="rect">
            <a:avLst/>
          </a:prstGeom>
          <a:solidFill>
            <a:srgbClr val="DDDDDD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 Juicio</a:t>
            </a:r>
          </a:p>
        </p:txBody>
      </p:sp>
      <p:sp>
        <p:nvSpPr>
          <p:cNvPr id="27" name="Rectangle 18"/>
          <p:cNvSpPr>
            <a:spLocks noChangeArrowheads="1"/>
          </p:cNvSpPr>
          <p:nvPr/>
        </p:nvSpPr>
        <p:spPr bwMode="auto">
          <a:xfrm>
            <a:off x="2342580" y="5029200"/>
            <a:ext cx="1219200" cy="366767"/>
          </a:xfrm>
          <a:prstGeom prst="rect">
            <a:avLst/>
          </a:prstGeom>
          <a:solidFill>
            <a:srgbClr val="DDDDDD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Arbitraria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Line 19"/>
          <p:cNvSpPr>
            <a:spLocks noChangeShapeType="1"/>
          </p:cNvSpPr>
          <p:nvPr/>
        </p:nvSpPr>
        <p:spPr bwMode="auto">
          <a:xfrm>
            <a:off x="7143180" y="2819400"/>
            <a:ext cx="0" cy="274638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0"/>
          <p:cNvSpPr>
            <a:spLocks noChangeArrowheads="1"/>
          </p:cNvSpPr>
          <p:nvPr/>
        </p:nvSpPr>
        <p:spPr bwMode="auto">
          <a:xfrm>
            <a:off x="5085780" y="3200400"/>
            <a:ext cx="3733800" cy="528638"/>
          </a:xfrm>
          <a:prstGeom prst="rect">
            <a:avLst/>
          </a:prstGeom>
          <a:ln w="12700">
            <a:solidFill>
              <a:srgbClr val="FF0000"/>
            </a:solidFill>
            <a:miter lim="800000"/>
            <a:headEnd/>
            <a:tailEnd/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Probabilística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4399980" y="4343400"/>
            <a:ext cx="1371600" cy="53296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Simple al Azar</a:t>
            </a:r>
          </a:p>
        </p:txBody>
      </p:sp>
      <p:sp>
        <p:nvSpPr>
          <p:cNvPr id="31" name="Line 22"/>
          <p:cNvSpPr>
            <a:spLocks noChangeShapeType="1"/>
          </p:cNvSpPr>
          <p:nvPr/>
        </p:nvSpPr>
        <p:spPr bwMode="auto">
          <a:xfrm>
            <a:off x="6000180" y="3813175"/>
            <a:ext cx="0" cy="179387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23"/>
          <p:cNvSpPr>
            <a:spLocks noChangeArrowheads="1"/>
          </p:cNvSpPr>
          <p:nvPr/>
        </p:nvSpPr>
        <p:spPr bwMode="auto">
          <a:xfrm>
            <a:off x="4933380" y="5638800"/>
            <a:ext cx="1828800" cy="3667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Sistemática</a:t>
            </a:r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6076380" y="4572000"/>
            <a:ext cx="1981200" cy="3667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Estratificada</a:t>
            </a:r>
          </a:p>
        </p:txBody>
      </p:sp>
      <p:sp>
        <p:nvSpPr>
          <p:cNvPr id="34" name="Rectangle 25"/>
          <p:cNvSpPr>
            <a:spLocks noChangeArrowheads="1"/>
          </p:cNvSpPr>
          <p:nvPr/>
        </p:nvSpPr>
        <p:spPr bwMode="auto">
          <a:xfrm>
            <a:off x="6838380" y="5257800"/>
            <a:ext cx="2209800" cy="3667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Conglomerado</a:t>
            </a:r>
          </a:p>
        </p:txBody>
      </p:sp>
      <p:sp>
        <p:nvSpPr>
          <p:cNvPr id="35" name="Line 26"/>
          <p:cNvSpPr>
            <a:spLocks noChangeShapeType="1"/>
          </p:cNvSpPr>
          <p:nvPr/>
        </p:nvSpPr>
        <p:spPr bwMode="auto">
          <a:xfrm>
            <a:off x="8209980" y="3736975"/>
            <a:ext cx="0" cy="153352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58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Line 2"/>
          <p:cNvSpPr>
            <a:spLocks noChangeShapeType="1"/>
          </p:cNvSpPr>
          <p:nvPr/>
        </p:nvSpPr>
        <p:spPr bwMode="auto">
          <a:xfrm>
            <a:off x="1371600" y="4727575"/>
            <a:ext cx="0" cy="61912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>
            <a:off x="8001000" y="4727575"/>
            <a:ext cx="0" cy="77152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Line 4"/>
          <p:cNvSpPr>
            <a:spLocks noChangeShapeType="1"/>
          </p:cNvSpPr>
          <p:nvPr/>
        </p:nvSpPr>
        <p:spPr bwMode="auto">
          <a:xfrm>
            <a:off x="4572000" y="3889375"/>
            <a:ext cx="0" cy="69532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457200" y="439738"/>
            <a:ext cx="8363272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Muestreo</a:t>
            </a:r>
            <a:r>
              <a:rPr lang="en-US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Probabilístico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Line 8"/>
          <p:cNvSpPr>
            <a:spLocks noChangeShapeType="1"/>
          </p:cNvSpPr>
          <p:nvPr/>
        </p:nvSpPr>
        <p:spPr bwMode="auto">
          <a:xfrm>
            <a:off x="1450975" y="4648200"/>
            <a:ext cx="6486525" cy="0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9"/>
          <p:cNvSpPr>
            <a:spLocks noChangeArrowheads="1"/>
          </p:cNvSpPr>
          <p:nvPr/>
        </p:nvSpPr>
        <p:spPr bwMode="auto">
          <a:xfrm>
            <a:off x="2667000" y="3352800"/>
            <a:ext cx="3886200" cy="5286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Muestreo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Probabilístico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838200" y="5334000"/>
            <a:ext cx="1371600" cy="58836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Simple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Al Azar</a:t>
            </a:r>
          </a:p>
        </p:txBody>
      </p:sp>
      <p:sp>
        <p:nvSpPr>
          <p:cNvPr id="45" name="Line 11"/>
          <p:cNvSpPr>
            <a:spLocks noChangeShapeType="1"/>
          </p:cNvSpPr>
          <p:nvPr/>
        </p:nvSpPr>
        <p:spPr bwMode="auto">
          <a:xfrm>
            <a:off x="6096000" y="4727575"/>
            <a:ext cx="0" cy="72707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2590800" y="5486400"/>
            <a:ext cx="1828800" cy="36676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Sistemático</a:t>
            </a:r>
          </a:p>
        </p:txBody>
      </p:sp>
      <p:sp>
        <p:nvSpPr>
          <p:cNvPr id="47" name="Line 13"/>
          <p:cNvSpPr>
            <a:spLocks noChangeShapeType="1"/>
          </p:cNvSpPr>
          <p:nvPr/>
        </p:nvSpPr>
        <p:spPr bwMode="auto">
          <a:xfrm>
            <a:off x="3810000" y="4727575"/>
            <a:ext cx="0" cy="727075"/>
          </a:xfrm>
          <a:prstGeom prst="line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4724400" y="5486400"/>
            <a:ext cx="1981200" cy="36676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Estratificado</a:t>
            </a:r>
          </a:p>
        </p:txBody>
      </p:sp>
      <p:sp>
        <p:nvSpPr>
          <p:cNvPr id="49" name="Rectangle 15"/>
          <p:cNvSpPr>
            <a:spLocks noChangeArrowheads="1"/>
          </p:cNvSpPr>
          <p:nvPr/>
        </p:nvSpPr>
        <p:spPr bwMode="auto">
          <a:xfrm>
            <a:off x="6781800" y="5486400"/>
            <a:ext cx="2133600" cy="36676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Conglomerado</a:t>
            </a:r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529208" y="1844824"/>
            <a:ext cx="7715200" cy="951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Sujetos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escogidos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basados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probabilidades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1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287337" y="332656"/>
            <a:ext cx="8493125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Muestreo</a:t>
            </a:r>
            <a:r>
              <a:rPr lang="en-US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Simple Al </a:t>
            </a: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Azar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831403" y="1700808"/>
            <a:ext cx="8061077" cy="5020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8229600" algn="r"/>
              </a:tabLst>
            </a:pP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Cada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individuo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 item de la 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8229600" algn="r"/>
              </a:tabLst>
            </a:pP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Población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tiene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igual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chance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  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8229600" algn="r"/>
              </a:tabLst>
            </a:pP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ser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seleccionado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8229600" algn="r"/>
              </a:tabLst>
            </a:pP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Selección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puede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ser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600" b="1" i="1" dirty="0" err="1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reemplazo</a:t>
            </a:r>
            <a:r>
              <a:rPr lang="en-US" sz="3600" b="1" i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8229600" algn="r"/>
              </a:tabLst>
            </a:pP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n-US" sz="3600" b="1" i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reemplazo</a:t>
            </a:r>
            <a:r>
              <a:rPr lang="en-US" sz="3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8229600" algn="r"/>
              </a:tabLst>
            </a:pP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puede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usar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tablas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números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aleatorios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otro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procedimiento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obtener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las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muestras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1" name="Object 0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7319679"/>
              </p:ext>
            </p:extLst>
          </p:nvPr>
        </p:nvGraphicFramePr>
        <p:xfrm>
          <a:off x="5486400" y="3048000"/>
          <a:ext cx="1987550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Clip" r:id="rId3" imgW="1985760" imgH="1182600" progId="MS_ClipArt_Gallery.2">
                  <p:embed/>
                </p:oleObj>
              </mc:Choice>
              <mc:Fallback>
                <p:oleObj name="Clip" r:id="rId3" imgW="1985760" imgH="11826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048000"/>
                        <a:ext cx="1987550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814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11560" y="260648"/>
            <a:ext cx="7920880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Muestreo</a:t>
            </a:r>
            <a:r>
              <a:rPr lang="en-US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Sistemático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979488" y="1676400"/>
            <a:ext cx="8164512" cy="2933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 Se decide el </a:t>
            </a:r>
            <a:r>
              <a:rPr lang="en-US" sz="2400" b="1" dirty="0" err="1">
                <a:solidFill>
                  <a:schemeClr val="bg1"/>
                </a:solidFill>
              </a:rPr>
              <a:t>tamaño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muestra</a:t>
            </a:r>
            <a:r>
              <a:rPr lang="en-US" sz="2400" b="1" dirty="0">
                <a:solidFill>
                  <a:schemeClr val="bg1"/>
                </a:solidFill>
              </a:rPr>
              <a:t>: n</a:t>
            </a:r>
            <a:endParaRPr lang="en-US" sz="2400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 Se divide la </a:t>
            </a:r>
            <a:r>
              <a:rPr lang="en-US" sz="2400" b="1" dirty="0" err="1">
                <a:solidFill>
                  <a:schemeClr val="bg1"/>
                </a:solidFill>
              </a:rPr>
              <a:t>población</a:t>
            </a:r>
            <a:r>
              <a:rPr lang="en-US" sz="2400" b="1" dirty="0">
                <a:solidFill>
                  <a:schemeClr val="bg1"/>
                </a:solidFill>
              </a:rPr>
              <a:t> de N </a:t>
            </a:r>
            <a:r>
              <a:rPr lang="en-US" sz="2400" b="1" dirty="0" err="1">
                <a:solidFill>
                  <a:schemeClr val="bg1"/>
                </a:solidFill>
              </a:rPr>
              <a:t>individuos</a:t>
            </a:r>
            <a:r>
              <a:rPr lang="en-US" sz="2400" b="1" dirty="0">
                <a:solidFill>
                  <a:schemeClr val="bg1"/>
                </a:solidFill>
              </a:rPr>
              <a:t> en </a:t>
            </a:r>
            <a:r>
              <a:rPr lang="en-US" sz="2400" b="1" dirty="0" err="1">
                <a:solidFill>
                  <a:schemeClr val="bg1"/>
                </a:solidFill>
              </a:rPr>
              <a:t>grupos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</a:rPr>
              <a:t>	</a:t>
            </a:r>
            <a:r>
              <a:rPr lang="en-US" sz="2400" b="1" dirty="0">
                <a:solidFill>
                  <a:srgbClr val="FFFF00"/>
                </a:solidFill>
              </a:rPr>
              <a:t>k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individuos</a:t>
            </a:r>
            <a:r>
              <a:rPr lang="en-US" sz="2400" b="1" dirty="0">
                <a:solidFill>
                  <a:schemeClr val="bg1"/>
                </a:solidFill>
              </a:rPr>
              <a:t>:     </a:t>
            </a:r>
            <a:r>
              <a:rPr lang="en-US" sz="2400" b="1" dirty="0">
                <a:solidFill>
                  <a:srgbClr val="FFFF00"/>
                </a:solidFill>
              </a:rPr>
              <a:t>k</a:t>
            </a:r>
            <a:r>
              <a:rPr lang="en-US" sz="2400" b="1" dirty="0">
                <a:solidFill>
                  <a:schemeClr val="bg1"/>
                </a:solidFill>
              </a:rPr>
              <a:t> = N/n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 Se </a:t>
            </a:r>
            <a:r>
              <a:rPr lang="en-US" sz="2400" b="1" dirty="0" err="1">
                <a:solidFill>
                  <a:schemeClr val="bg1"/>
                </a:solidFill>
              </a:rPr>
              <a:t>selecciona</a:t>
            </a:r>
            <a:r>
              <a:rPr lang="en-US" sz="2400" b="1" dirty="0">
                <a:solidFill>
                  <a:schemeClr val="bg1"/>
                </a:solidFill>
              </a:rPr>
              <a:t> un </a:t>
            </a:r>
            <a:r>
              <a:rPr lang="en-US" sz="2400" b="1" dirty="0" err="1">
                <a:solidFill>
                  <a:schemeClr val="bg1"/>
                </a:solidFill>
              </a:rPr>
              <a:t>individuo</a:t>
            </a:r>
            <a:r>
              <a:rPr lang="en-US" sz="2400" b="1" dirty="0">
                <a:solidFill>
                  <a:schemeClr val="bg1"/>
                </a:solidFill>
              </a:rPr>
              <a:t> de el 1er </a:t>
            </a:r>
            <a:r>
              <a:rPr lang="en-US" sz="2400" b="1" dirty="0" err="1">
                <a:solidFill>
                  <a:schemeClr val="bg1"/>
                </a:solidFill>
              </a:rPr>
              <a:t>grupo</a:t>
            </a:r>
            <a:r>
              <a:rPr lang="en-US" sz="2400" b="1" dirty="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 Se </a:t>
            </a:r>
            <a:r>
              <a:rPr lang="en-US" sz="2400" b="1" dirty="0" err="1">
                <a:solidFill>
                  <a:schemeClr val="bg1"/>
                </a:solidFill>
              </a:rPr>
              <a:t>Seleciona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cada</a:t>
            </a:r>
            <a:r>
              <a:rPr lang="en-US" sz="2400" b="1" dirty="0">
                <a:solidFill>
                  <a:schemeClr val="bg1"/>
                </a:solidFill>
              </a:rPr>
              <a:t> k </a:t>
            </a:r>
            <a:r>
              <a:rPr lang="en-US" sz="2400" b="1" dirty="0" err="1">
                <a:solidFill>
                  <a:schemeClr val="bg1"/>
                </a:solidFill>
              </a:rPr>
              <a:t>individuo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posteriormente</a:t>
            </a:r>
            <a:r>
              <a:rPr lang="en-US" sz="2400" b="1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</a:rPr>
              <a:t>		</a:t>
            </a:r>
          </a:p>
        </p:txBody>
      </p:sp>
      <p:pic>
        <p:nvPicPr>
          <p:cNvPr id="11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343400"/>
            <a:ext cx="38608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750888" y="4664869"/>
            <a:ext cx="1393825" cy="1197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DDDDDD"/>
                </a:solidFill>
              </a:rPr>
              <a:t>N = 64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n = 8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FF00"/>
                </a:solidFill>
              </a:rPr>
              <a:t>k = 8</a:t>
            </a: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3708400" y="4686300"/>
            <a:ext cx="330200" cy="8382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2578100" y="5105400"/>
            <a:ext cx="130810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Primer Grupo</a:t>
            </a: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3486150" y="3790950"/>
            <a:ext cx="1187450" cy="806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graphicFrame>
        <p:nvGraphicFramePr>
          <p:cNvPr id="16" name="Object 0">
            <a:hlinkClick r:id="" action="ppaction://ole?verb=0"/>
          </p:cNvPr>
          <p:cNvGraphicFramePr>
            <a:graphicFrameLocks/>
          </p:cNvGraphicFramePr>
          <p:nvPr/>
        </p:nvGraphicFramePr>
        <p:xfrm>
          <a:off x="228600" y="2895600"/>
          <a:ext cx="23241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Clip" r:id="rId4" imgW="2322360" imgH="1420560" progId="MS_ClipArt_Gallery.2">
                  <p:embed/>
                </p:oleObj>
              </mc:Choice>
              <mc:Fallback>
                <p:oleObj name="Clip" r:id="rId4" imgW="2322360" imgH="142056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895600"/>
                        <a:ext cx="23241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53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611560" y="439738"/>
            <a:ext cx="7704856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Muestreo</a:t>
            </a:r>
            <a:r>
              <a:rPr lang="en-US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Estratificado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369888" y="1665288"/>
            <a:ext cx="8480425" cy="2005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población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se divide en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o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más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grupos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acuerdo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	a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alguna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característica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en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común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selecciona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simple en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cada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estrato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Las dos o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más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muestras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combinadas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uno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1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33800"/>
            <a:ext cx="3937000" cy="267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6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572000"/>
            <a:ext cx="15748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5257800" y="4724400"/>
            <a:ext cx="976313" cy="485775"/>
          </a:xfrm>
          <a:prstGeom prst="rightArrow">
            <a:avLst>
              <a:gd name="adj1" fmla="val 50000"/>
              <a:gd name="adj2" fmla="val 50859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3124200" y="3813175"/>
            <a:ext cx="0" cy="1228725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>
            <a:off x="2289175" y="5105400"/>
            <a:ext cx="771525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2209800" y="5184775"/>
            <a:ext cx="0" cy="1000125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graphicFrame>
        <p:nvGraphicFramePr>
          <p:cNvPr id="27" name="Object 0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7887545"/>
              </p:ext>
            </p:extLst>
          </p:nvPr>
        </p:nvGraphicFramePr>
        <p:xfrm>
          <a:off x="8214681" y="2852936"/>
          <a:ext cx="1271264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Clip" r:id="rId5" imgW="1801800" imgH="1268280" progId="MS_ClipArt_Gallery.2">
                  <p:embed/>
                </p:oleObj>
              </mc:Choice>
              <mc:Fallback>
                <p:oleObj name="Clip" r:id="rId5" imgW="1801800" imgH="126828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4681" y="2852936"/>
                        <a:ext cx="1271264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624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50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-17463" y="260648"/>
            <a:ext cx="9178926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Muestreo</a:t>
            </a:r>
            <a:r>
              <a:rPr lang="en-US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Conglomerados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0" y="1905000"/>
            <a:ext cx="8480425" cy="162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Población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se divide en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varios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conglomerados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”,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cada</a:t>
            </a:r>
            <a:r>
              <a:rPr lang="en-US" sz="2800" b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US" sz="2800" b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representativa</a:t>
            </a:r>
            <a:r>
              <a:rPr lang="en-US" sz="2800" b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sz="2800" b="1" dirty="0" err="1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población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	 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selecciona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simple de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cada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Las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muestras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combinadas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6477000" y="4267200"/>
            <a:ext cx="26670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Población dividida en 4 conglomerados.</a:t>
            </a:r>
          </a:p>
        </p:txBody>
      </p:sp>
      <p:pic>
        <p:nvPicPr>
          <p:cNvPr id="30" name="Picture 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505200"/>
            <a:ext cx="4670425" cy="347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1" name="Object 7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9132939"/>
              </p:ext>
            </p:extLst>
          </p:nvPr>
        </p:nvGraphicFramePr>
        <p:xfrm>
          <a:off x="6516216" y="3140968"/>
          <a:ext cx="1609725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name="Clip" r:id="rId4" imgW="1608120" imgH="1116000" progId="MS_ClipArt_Gallery.2">
                  <p:embed/>
                </p:oleObj>
              </mc:Choice>
              <mc:Fallback>
                <p:oleObj name="Clip" r:id="rId4" imgW="1608120" imgH="11160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3140968"/>
                        <a:ext cx="1609725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Line 8"/>
          <p:cNvSpPr>
            <a:spLocks noChangeShapeType="1"/>
          </p:cNvSpPr>
          <p:nvPr/>
        </p:nvSpPr>
        <p:spPr bwMode="auto">
          <a:xfrm flipH="1">
            <a:off x="4648200" y="5562600"/>
            <a:ext cx="1825625" cy="352425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 flipH="1">
            <a:off x="4637088" y="5335588"/>
            <a:ext cx="1838325" cy="9525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 flipH="1" flipV="1">
            <a:off x="4800600" y="3786932"/>
            <a:ext cx="1547813" cy="938212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11"/>
          <p:cNvSpPr>
            <a:spLocks noChangeShapeType="1"/>
          </p:cNvSpPr>
          <p:nvPr/>
        </p:nvSpPr>
        <p:spPr bwMode="auto">
          <a:xfrm flipH="1">
            <a:off x="4651375" y="4800600"/>
            <a:ext cx="1825625" cy="1588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54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1410</TotalTime>
  <Words>613</Words>
  <Application>Microsoft Office PowerPoint</Application>
  <PresentationFormat>Presentación en pantalla (4:3)</PresentationFormat>
  <Paragraphs>133</Paragraphs>
  <Slides>20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5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Tema de Office</vt:lpstr>
      <vt:lpstr>Clip</vt:lpstr>
      <vt:lpstr>Equation</vt:lpstr>
      <vt:lpstr>MS Org Chart</vt:lpstr>
      <vt:lpstr>Worksheet</vt:lpstr>
      <vt:lpstr>Picture</vt:lpstr>
      <vt:lpstr>Estadística Aplicada (Modulo 1 - 2)</vt:lpstr>
      <vt:lpstr>Estadística Aplicada</vt:lpstr>
      <vt:lpstr>Población, Muestra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Estadística General</dc:title>
  <dc:creator>HERMAN</dc:creator>
  <cp:lastModifiedBy>HERMAN</cp:lastModifiedBy>
  <cp:revision>111</cp:revision>
  <dcterms:created xsi:type="dcterms:W3CDTF">2011-01-11T22:06:27Z</dcterms:created>
  <dcterms:modified xsi:type="dcterms:W3CDTF">2013-01-27T17:39:12Z</dcterms:modified>
</cp:coreProperties>
</file>