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00" r:id="rId4"/>
    <p:sldId id="301" r:id="rId5"/>
    <p:sldId id="302" r:id="rId6"/>
    <p:sldId id="303" r:id="rId7"/>
    <p:sldId id="304" r:id="rId8"/>
    <p:sldId id="305" r:id="rId9"/>
    <p:sldId id="306" r:id="rId10"/>
    <p:sldId id="307" r:id="rId11"/>
    <p:sldId id="308" r:id="rId12"/>
    <p:sldId id="309" r:id="rId13"/>
    <p:sldId id="310" r:id="rId14"/>
    <p:sldId id="311" r:id="rId15"/>
    <p:sldId id="312" r:id="rId16"/>
    <p:sldId id="313" r:id="rId17"/>
    <p:sldId id="314" r:id="rId18"/>
    <p:sldId id="315" r:id="rId1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ocuments\CASI%20CESANTE\AGRONOMIA%20ING%20AMBIENTAL\ESTADISTICA\Estadistica%20curso%202011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ocuments\CASI%20CESANTE\AGRONOMIA%20ING%20AMBIENTAL\ESTADISTICA\Estadistica%20curso%202011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ocuments\CASI%20CESANTE\AGRONOMIA%20ING%20AMBIENTAL\ESTADISTICA\Estadistica%20curso%202011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ocuments\CASI%20CESANTE\AGRONOMIA%20ING%20AMBIENTAL\ESTADISTICA\Estadistica%20curso%202011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ocuments\CASI%20CESANTE\AGRONOMIA%20ING%20AMBIENTAL\ESTADISTICA\Estadistica%20curso%20201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PE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autoTitleDeleted val="1"/>
    <c:plotArea>
      <c:layout>
        <c:manualLayout>
          <c:layoutTarget val="inner"/>
          <c:xMode val="edge"/>
          <c:yMode val="edge"/>
          <c:x val="7.3402481316341514E-2"/>
          <c:y val="4.729509439430267E-2"/>
          <c:w val="0.88911425228472962"/>
          <c:h val="0.814341212159430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[Libro1]Hoja1!$A$2</c:f>
              <c:strCache>
                <c:ptCount val="1"/>
                <c:pt idx="0">
                  <c:v>15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aseline="0">
                    <a:solidFill>
                      <a:srgbClr val="C00000"/>
                    </a:solidFill>
                  </a:defRPr>
                </a:pPr>
                <a:endParaRPr lang="es-P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[Libro1]Hoja1!$A$10</c:f>
              <c:numCache>
                <c:formatCode>General</c:formatCode>
                <c:ptCount val="1"/>
              </c:numCache>
            </c:numRef>
          </c:cat>
          <c:val>
            <c:numRef>
              <c:f>[Libro1]Hoja1!$B$2</c:f>
              <c:numCache>
                <c:formatCode>General</c:formatCode>
                <c:ptCount val="1"/>
                <c:pt idx="0">
                  <c:v>15</c:v>
                </c:pt>
              </c:numCache>
            </c:numRef>
          </c:val>
        </c:ser>
        <c:ser>
          <c:idx val="1"/>
          <c:order val="1"/>
          <c:tx>
            <c:strRef>
              <c:f>[Libro1]Hoja1!$A$3</c:f>
              <c:strCache>
                <c:ptCount val="1"/>
                <c:pt idx="0">
                  <c:v>25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aseline="0">
                    <a:solidFill>
                      <a:srgbClr val="C00000"/>
                    </a:solidFill>
                  </a:defRPr>
                </a:pPr>
                <a:endParaRPr lang="es-P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[Libro1]Hoja1!$A$10</c:f>
              <c:numCache>
                <c:formatCode>General</c:formatCode>
                <c:ptCount val="1"/>
              </c:numCache>
            </c:numRef>
          </c:cat>
          <c:val>
            <c:numRef>
              <c:f>[Libro1]Hoja1!$B$3</c:f>
              <c:numCache>
                <c:formatCode>General</c:formatCode>
                <c:ptCount val="1"/>
                <c:pt idx="0">
                  <c:v>30</c:v>
                </c:pt>
              </c:numCache>
            </c:numRef>
          </c:val>
        </c:ser>
        <c:ser>
          <c:idx val="2"/>
          <c:order val="2"/>
          <c:tx>
            <c:strRef>
              <c:f>[Libro1]Hoja1!$A$4</c:f>
              <c:strCache>
                <c:ptCount val="1"/>
                <c:pt idx="0">
                  <c:v>35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aseline="0">
                    <a:solidFill>
                      <a:srgbClr val="C00000"/>
                    </a:solidFill>
                  </a:defRPr>
                </a:pPr>
                <a:endParaRPr lang="es-P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[Libro1]Hoja1!$A$10</c:f>
              <c:numCache>
                <c:formatCode>General</c:formatCode>
                <c:ptCount val="1"/>
              </c:numCache>
            </c:numRef>
          </c:cat>
          <c:val>
            <c:numRef>
              <c:f>[Libro1]Hoja1!$B$4</c:f>
              <c:numCache>
                <c:formatCode>General</c:formatCode>
                <c:ptCount val="1"/>
                <c:pt idx="0">
                  <c:v>25</c:v>
                </c:pt>
              </c:numCache>
            </c:numRef>
          </c:val>
        </c:ser>
        <c:ser>
          <c:idx val="3"/>
          <c:order val="3"/>
          <c:tx>
            <c:strRef>
              <c:f>[Libro1]Hoja1!$A$5</c:f>
              <c:strCache>
                <c:ptCount val="1"/>
                <c:pt idx="0">
                  <c:v>45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aseline="0">
                    <a:solidFill>
                      <a:srgbClr val="C00000"/>
                    </a:solidFill>
                  </a:defRPr>
                </a:pPr>
                <a:endParaRPr lang="es-P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[Libro1]Hoja1!$A$10</c:f>
              <c:numCache>
                <c:formatCode>General</c:formatCode>
                <c:ptCount val="1"/>
              </c:numCache>
            </c:numRef>
          </c:cat>
          <c:val>
            <c:numRef>
              <c:f>[Libro1]Hoja1!$B$5</c:f>
              <c:numCache>
                <c:formatCode>General</c:formatCode>
                <c:ptCount val="1"/>
                <c:pt idx="0">
                  <c:v>20</c:v>
                </c:pt>
              </c:numCache>
            </c:numRef>
          </c:val>
        </c:ser>
        <c:ser>
          <c:idx val="4"/>
          <c:order val="4"/>
          <c:tx>
            <c:strRef>
              <c:f>[Libro1]Hoja1!$A$6</c:f>
              <c:strCache>
                <c:ptCount val="1"/>
                <c:pt idx="0">
                  <c:v>55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aseline="0">
                    <a:solidFill>
                      <a:srgbClr val="C00000"/>
                    </a:solidFill>
                  </a:defRPr>
                </a:pPr>
                <a:endParaRPr lang="es-P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[Libro1]Hoja1!$A$10</c:f>
              <c:numCache>
                <c:formatCode>General</c:formatCode>
                <c:ptCount val="1"/>
              </c:numCache>
            </c:numRef>
          </c:cat>
          <c:val>
            <c:numRef>
              <c:f>[Libro1]Hoja1!$B$6</c:f>
              <c:numCache>
                <c:formatCode>General</c:formatCode>
                <c:ptCount val="1"/>
                <c:pt idx="0">
                  <c:v>10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85618176"/>
        <c:axId val="74184320"/>
      </c:barChart>
      <c:catAx>
        <c:axId val="85618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74184320"/>
        <c:crosses val="autoZero"/>
        <c:auto val="1"/>
        <c:lblAlgn val="ctr"/>
        <c:lblOffset val="100"/>
        <c:noMultiLvlLbl val="0"/>
      </c:catAx>
      <c:valAx>
        <c:axId val="74184320"/>
        <c:scaling>
          <c:orientation val="minMax"/>
        </c:scaling>
        <c:delete val="0"/>
        <c:axPos val="l"/>
        <c:majorGridlines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baseline="0">
                <a:solidFill>
                  <a:srgbClr val="C00000"/>
                </a:solidFill>
              </a:defRPr>
            </a:pPr>
            <a:endParaRPr lang="es-PE"/>
          </a:p>
        </c:txPr>
        <c:crossAx val="85618176"/>
        <c:crosses val="autoZero"/>
        <c:crossBetween val="between"/>
      </c:valAx>
      <c:spPr>
        <a:solidFill>
          <a:schemeClr val="accent1">
            <a:lumMod val="40000"/>
            <a:lumOff val="60000"/>
          </a:schemeClr>
        </a:solidFill>
      </c:spPr>
    </c:plotArea>
    <c:plotVisOnly val="1"/>
    <c:dispBlanksAs val="gap"/>
    <c:showDLblsOverMax val="0"/>
  </c:chart>
  <c:spPr>
    <a:solidFill>
      <a:srgbClr val="4F81BD">
        <a:lumMod val="40000"/>
        <a:lumOff val="60000"/>
      </a:srgbClr>
    </a:solidFill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P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txPr>
        <a:bodyPr/>
        <a:lstStyle/>
        <a:p>
          <a:pPr>
            <a:defRPr>
              <a:solidFill>
                <a:schemeClr val="tx2"/>
              </a:solidFill>
            </a:defRPr>
          </a:pPr>
          <a:endParaRPr lang="es-PE"/>
        </a:p>
      </c:txPr>
    </c:title>
    <c:autoTitleDeleted val="0"/>
    <c:plotArea>
      <c:layout>
        <c:manualLayout>
          <c:layoutTarget val="inner"/>
          <c:xMode val="edge"/>
          <c:yMode val="edge"/>
          <c:x val="6.5801493259944457E-2"/>
          <c:y val="0.21795166229221349"/>
          <c:w val="0.89277455851999099"/>
          <c:h val="0.6548221055701372"/>
        </c:manualLayout>
      </c:layout>
      <c:lineChart>
        <c:grouping val="standard"/>
        <c:varyColors val="0"/>
        <c:ser>
          <c:idx val="1"/>
          <c:order val="0"/>
          <c:tx>
            <c:strRef>
              <c:f>'[Estadistica curso 2011.xlsx]Hoja2'!$B$1</c:f>
              <c:strCache>
                <c:ptCount val="1"/>
                <c:pt idx="0">
                  <c:v>FRECUENCIA</c:v>
                </c:pt>
              </c:strCache>
            </c:strRef>
          </c:tx>
          <c:spPr>
            <a:ln>
              <a:solidFill>
                <a:schemeClr val="accent4">
                  <a:lumMod val="75000"/>
                </a:schemeClr>
              </a:solidFill>
            </a:ln>
          </c:spPr>
          <c:cat>
            <c:strRef>
              <c:f>'[Estadistica curso 2011.xlsx]Hoja2'!$A$2:$A$8</c:f>
              <c:strCache>
                <c:ptCount val="7"/>
                <c:pt idx="0">
                  <c:v>5</c:v>
                </c:pt>
                <c:pt idx="1">
                  <c:v>15</c:v>
                </c:pt>
                <c:pt idx="2">
                  <c:v>25</c:v>
                </c:pt>
                <c:pt idx="3">
                  <c:v>35</c:v>
                </c:pt>
                <c:pt idx="4">
                  <c:v>45</c:v>
                </c:pt>
                <c:pt idx="5">
                  <c:v>55</c:v>
                </c:pt>
                <c:pt idx="6">
                  <c:v>más</c:v>
                </c:pt>
              </c:strCache>
            </c:strRef>
          </c:cat>
          <c:val>
            <c:numRef>
              <c:f>'[Estadistica curso 2011.xlsx]Hoja2'!$B$2:$B$8</c:f>
              <c:numCache>
                <c:formatCode>General</c:formatCode>
                <c:ptCount val="7"/>
                <c:pt idx="0">
                  <c:v>0</c:v>
                </c:pt>
                <c:pt idx="1">
                  <c:v>15</c:v>
                </c:pt>
                <c:pt idx="2">
                  <c:v>30</c:v>
                </c:pt>
                <c:pt idx="3">
                  <c:v>25</c:v>
                </c:pt>
                <c:pt idx="4">
                  <c:v>20</c:v>
                </c:pt>
                <c:pt idx="5">
                  <c:v>10</c:v>
                </c:pt>
                <c:pt idx="6">
                  <c:v>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1066240"/>
        <c:axId val="80298560"/>
      </c:lineChart>
      <c:catAx>
        <c:axId val="1010662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baseline="0"/>
            </a:pPr>
            <a:endParaRPr lang="es-PE"/>
          </a:p>
        </c:txPr>
        <c:crossAx val="80298560"/>
        <c:crosses val="autoZero"/>
        <c:auto val="1"/>
        <c:lblAlgn val="ctr"/>
        <c:lblOffset val="100"/>
        <c:tickLblSkip val="1"/>
        <c:tickMarkSkip val="5"/>
        <c:noMultiLvlLbl val="0"/>
      </c:catAx>
      <c:valAx>
        <c:axId val="802985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1066240"/>
        <c:crosses val="autoZero"/>
        <c:crossBetween val="between"/>
      </c:valAx>
      <c:spPr>
        <a:solidFill>
          <a:srgbClr val="4F81BD">
            <a:lumMod val="60000"/>
            <a:lumOff val="40000"/>
          </a:srgbClr>
        </a:solidFill>
      </c:spPr>
    </c:plotArea>
    <c:plotVisOnly val="1"/>
    <c:dispBlanksAs val="gap"/>
    <c:showDLblsOverMax val="0"/>
  </c:chart>
  <c:spPr>
    <a:solidFill>
      <a:schemeClr val="accent5">
        <a:lumMod val="40000"/>
        <a:lumOff val="60000"/>
      </a:schemeClr>
    </a:solidFill>
  </c:spPr>
  <c:txPr>
    <a:bodyPr/>
    <a:lstStyle/>
    <a:p>
      <a:pPr>
        <a:defRPr baseline="0">
          <a:solidFill>
            <a:srgbClr val="C00000"/>
          </a:solidFill>
        </a:defRPr>
      </a:pPr>
      <a:endParaRPr lang="es-PE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P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OJIVA </a:t>
            </a:r>
            <a:r>
              <a:rPr lang="en-US" dirty="0"/>
              <a:t>MENOR QUE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'[Estadistica curso 2011.xlsx]Hoja2'!$B$9</c:f>
              <c:strCache>
                <c:ptCount val="1"/>
                <c:pt idx="0">
                  <c:v>ACUMULADA</c:v>
                </c:pt>
              </c:strCache>
            </c:strRef>
          </c:tx>
          <c:cat>
            <c:numRef>
              <c:f>'[Estadistica curso 2011.xlsx]Hoja2'!$A$10:$A$15</c:f>
              <c:numCache>
                <c:formatCode>General</c:formatCode>
                <c:ptCount val="6"/>
                <c:pt idx="0">
                  <c:v>10</c:v>
                </c:pt>
                <c:pt idx="1">
                  <c:v>20</c:v>
                </c:pt>
                <c:pt idx="2">
                  <c:v>30</c:v>
                </c:pt>
                <c:pt idx="3">
                  <c:v>40</c:v>
                </c:pt>
                <c:pt idx="4">
                  <c:v>50</c:v>
                </c:pt>
                <c:pt idx="5">
                  <c:v>60</c:v>
                </c:pt>
              </c:numCache>
            </c:numRef>
          </c:cat>
          <c:val>
            <c:numRef>
              <c:f>'[Estadistica curso 2011.xlsx]Hoja2'!$B$10:$B$15</c:f>
              <c:numCache>
                <c:formatCode>General</c:formatCode>
                <c:ptCount val="6"/>
                <c:pt idx="0">
                  <c:v>0</c:v>
                </c:pt>
                <c:pt idx="1">
                  <c:v>0.15</c:v>
                </c:pt>
                <c:pt idx="2">
                  <c:v>0.45</c:v>
                </c:pt>
                <c:pt idx="3">
                  <c:v>0.7</c:v>
                </c:pt>
                <c:pt idx="4">
                  <c:v>0.9</c:v>
                </c:pt>
                <c:pt idx="5">
                  <c:v>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1243392"/>
        <c:axId val="74179136"/>
      </c:lineChart>
      <c:catAx>
        <c:axId val="101243392"/>
        <c:scaling>
          <c:orientation val="minMax"/>
        </c:scaling>
        <c:delete val="0"/>
        <c:axPos val="b"/>
        <c:minorGridlines/>
        <c:numFmt formatCode="General" sourceLinked="1"/>
        <c:majorTickMark val="out"/>
        <c:minorTickMark val="none"/>
        <c:tickLblPos val="nextTo"/>
        <c:crossAx val="74179136"/>
        <c:crosses val="autoZero"/>
        <c:auto val="1"/>
        <c:lblAlgn val="ctr"/>
        <c:lblOffset val="100"/>
        <c:noMultiLvlLbl val="0"/>
      </c:catAx>
      <c:valAx>
        <c:axId val="741791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1243392"/>
        <c:crosses val="autoZero"/>
        <c:crossBetween val="between"/>
      </c:valAx>
      <c:spPr>
        <a:solidFill>
          <a:schemeClr val="bg1">
            <a:lumMod val="85000"/>
          </a:schemeClr>
        </a:solidFill>
      </c:spPr>
    </c:plotArea>
    <c:plotVisOnly val="1"/>
    <c:dispBlanksAs val="gap"/>
    <c:showDLblsOverMax val="0"/>
  </c:chart>
  <c:spPr>
    <a:solidFill>
      <a:schemeClr val="bg2">
        <a:lumMod val="75000"/>
      </a:schemeClr>
    </a:solidFill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PE"/>
  <c:roundedCorners val="0"/>
  <mc:AlternateContent xmlns:mc="http://schemas.openxmlformats.org/markup-compatibility/2006">
    <mc:Choice xmlns:c14="http://schemas.microsoft.com/office/drawing/2007/8/2/chart" Requires="c14">
      <c14:style val="145"/>
    </mc:Choice>
    <mc:Fallback>
      <c:style val="45"/>
    </mc:Fallback>
  </mc:AlternateContent>
  <c:chart>
    <c:title>
      <c:layout/>
      <c:overlay val="0"/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'[Estadistica curso 2011.xlsx]Hoja3'!$B$1</c:f>
              <c:strCache>
                <c:ptCount val="1"/>
                <c:pt idx="0">
                  <c:v>FRECUENCIA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'[Estadistica curso 2011.xlsx]Hoja3'!$A$2:$A$5</c:f>
              <c:strCache>
                <c:ptCount val="4"/>
                <c:pt idx="0">
                  <c:v>ARTES Y CIENCIAS</c:v>
                </c:pt>
                <c:pt idx="1">
                  <c:v>CIENCIA ADM</c:v>
                </c:pt>
                <c:pt idx="2">
                  <c:v>INGENIERÍA</c:v>
                </c:pt>
                <c:pt idx="3">
                  <c:v>AGROAMBIENTALES</c:v>
                </c:pt>
              </c:strCache>
            </c:strRef>
          </c:cat>
          <c:val>
            <c:numRef>
              <c:f>'[Estadistica curso 2011.xlsx]Hoja3'!$B$2:$B$5</c:f>
              <c:numCache>
                <c:formatCode>General</c:formatCode>
                <c:ptCount val="4"/>
                <c:pt idx="0">
                  <c:v>0.35</c:v>
                </c:pt>
                <c:pt idx="1">
                  <c:v>0.16</c:v>
                </c:pt>
                <c:pt idx="2">
                  <c:v>0.39</c:v>
                </c:pt>
                <c:pt idx="3">
                  <c:v>0.1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2"/>
        <c:overlap val="100"/>
        <c:axId val="101316096"/>
        <c:axId val="80301440"/>
      </c:barChart>
      <c:catAx>
        <c:axId val="101316096"/>
        <c:scaling>
          <c:orientation val="minMax"/>
        </c:scaling>
        <c:delete val="0"/>
        <c:axPos val="b"/>
        <c:majorTickMark val="out"/>
        <c:minorTickMark val="none"/>
        <c:tickLblPos val="nextTo"/>
        <c:crossAx val="80301440"/>
        <c:crosses val="autoZero"/>
        <c:auto val="1"/>
        <c:lblAlgn val="ctr"/>
        <c:lblOffset val="100"/>
        <c:noMultiLvlLbl val="0"/>
      </c:catAx>
      <c:valAx>
        <c:axId val="803014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131609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P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txPr>
        <a:bodyPr/>
        <a:lstStyle/>
        <a:p>
          <a:pPr>
            <a:defRPr baseline="0">
              <a:solidFill>
                <a:schemeClr val="bg1"/>
              </a:solidFill>
            </a:defRPr>
          </a:pPr>
          <a:endParaRPr lang="es-PE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'[Estadistica curso 2011.xlsx]Hoja3'!$B$1</c:f>
              <c:strCache>
                <c:ptCount val="1"/>
                <c:pt idx="0">
                  <c:v>FRECUENCIA</c:v>
                </c:pt>
              </c:strCache>
            </c:strRef>
          </c:tx>
          <c:dLbls>
            <c:txPr>
              <a:bodyPr/>
              <a:lstStyle/>
              <a:p>
                <a:pPr>
                  <a:defRPr baseline="0">
                    <a:solidFill>
                      <a:schemeClr val="bg1"/>
                    </a:solidFill>
                  </a:defRPr>
                </a:pPr>
                <a:endParaRPr lang="es-P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'[Estadistica curso 2011.xlsx]Hoja3'!$A$2:$A$5</c:f>
              <c:strCache>
                <c:ptCount val="4"/>
                <c:pt idx="0">
                  <c:v>ARTES Y CIENCIAS</c:v>
                </c:pt>
                <c:pt idx="1">
                  <c:v>CIENCIA ADM</c:v>
                </c:pt>
                <c:pt idx="2">
                  <c:v>INGENIERÍA</c:v>
                </c:pt>
                <c:pt idx="3">
                  <c:v>AGROAMBIENTALES</c:v>
                </c:pt>
              </c:strCache>
            </c:strRef>
          </c:cat>
          <c:val>
            <c:numRef>
              <c:f>'[Estadistica curso 2011.xlsx]Hoja3'!$B$2:$B$5</c:f>
              <c:numCache>
                <c:formatCode>General</c:formatCode>
                <c:ptCount val="4"/>
                <c:pt idx="0">
                  <c:v>0.35</c:v>
                </c:pt>
                <c:pt idx="1">
                  <c:v>0.16</c:v>
                </c:pt>
                <c:pt idx="2">
                  <c:v>0.39</c:v>
                </c:pt>
                <c:pt idx="3">
                  <c:v>0.1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 baseline="0">
              <a:solidFill>
                <a:schemeClr val="bg1"/>
              </a:solidFill>
            </a:defRPr>
          </a:pPr>
          <a:endParaRPr lang="es-PE"/>
        </a:p>
      </c:txPr>
    </c:legend>
    <c:plotVisOnly val="1"/>
    <c:dispBlanksAs val="gap"/>
    <c:showDLblsOverMax val="0"/>
  </c:chart>
  <c:spPr>
    <a:solidFill>
      <a:schemeClr val="accent4">
        <a:lumMod val="50000"/>
      </a:schemeClr>
    </a:solidFill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PE"/>
  <c:roundedCorners val="0"/>
  <mc:AlternateContent xmlns:mc="http://schemas.openxmlformats.org/markup-compatibility/2006">
    <mc:Choice xmlns:c14="http://schemas.microsoft.com/office/drawing/2007/8/2/chart" Requires="c14">
      <c14:style val="144"/>
    </mc:Choice>
    <mc:Fallback>
      <c:style val="44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ES"/>
              <a:t>Gráfica Agrupada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'[Estadistica curso 2011.xlsx]Hoja3'!$L$2:$L$5</c:f>
              <c:strCache>
                <c:ptCount val="4"/>
                <c:pt idx="0">
                  <c:v>Artes y Ciencias</c:v>
                </c:pt>
                <c:pt idx="1">
                  <c:v>Ciencias  Adm.</c:v>
                </c:pt>
                <c:pt idx="2">
                  <c:v>Ingenieria</c:v>
                </c:pt>
                <c:pt idx="3">
                  <c:v>Agroambiental</c:v>
                </c:pt>
              </c:strCache>
            </c:strRef>
          </c:cat>
          <c:val>
            <c:numRef>
              <c:f>'[Estadistica curso 2011.xlsx]Hoja3'!$M$2:$M$5</c:f>
            </c:numRef>
          </c:val>
        </c:ser>
        <c:ser>
          <c:idx val="1"/>
          <c:order val="1"/>
          <c:tx>
            <c:strRef>
              <c:f>'[Estadistica curso 2011.xlsx]Hoja3'!$N$1</c:f>
              <c:strCache>
                <c:ptCount val="1"/>
                <c:pt idx="0">
                  <c:v>H %</c:v>
                </c:pt>
              </c:strCache>
            </c:strRef>
          </c:tx>
          <c:invertIfNegative val="0"/>
          <c:cat>
            <c:strRef>
              <c:f>'[Estadistica curso 2011.xlsx]Hoja3'!$L$2:$L$5</c:f>
              <c:strCache>
                <c:ptCount val="4"/>
                <c:pt idx="0">
                  <c:v>Artes y Ciencias</c:v>
                </c:pt>
                <c:pt idx="1">
                  <c:v>Ciencias  Adm.</c:v>
                </c:pt>
                <c:pt idx="2">
                  <c:v>Ingenieria</c:v>
                </c:pt>
                <c:pt idx="3">
                  <c:v>Agroambiental</c:v>
                </c:pt>
              </c:strCache>
            </c:strRef>
          </c:cat>
          <c:val>
            <c:numRef>
              <c:f>'[Estadistica curso 2011.xlsx]Hoja3'!$N$2:$N$5</c:f>
              <c:numCache>
                <c:formatCode>General</c:formatCode>
                <c:ptCount val="4"/>
                <c:pt idx="0">
                  <c:v>0.14460000000000001</c:v>
                </c:pt>
                <c:pt idx="1">
                  <c:v>0.05</c:v>
                </c:pt>
                <c:pt idx="2">
                  <c:v>0.24360000000000001</c:v>
                </c:pt>
                <c:pt idx="3">
                  <c:v>0.06</c:v>
                </c:pt>
              </c:numCache>
            </c:numRef>
          </c:val>
        </c:ser>
        <c:ser>
          <c:idx val="2"/>
          <c:order val="2"/>
          <c:invertIfNegative val="0"/>
          <c:cat>
            <c:strRef>
              <c:f>'[Estadistica curso 2011.xlsx]Hoja3'!$L$2:$L$5</c:f>
              <c:strCache>
                <c:ptCount val="4"/>
                <c:pt idx="0">
                  <c:v>Artes y Ciencias</c:v>
                </c:pt>
                <c:pt idx="1">
                  <c:v>Ciencias  Adm.</c:v>
                </c:pt>
                <c:pt idx="2">
                  <c:v>Ingenieria</c:v>
                </c:pt>
                <c:pt idx="3">
                  <c:v>Agroambiental</c:v>
                </c:pt>
              </c:strCache>
            </c:strRef>
          </c:cat>
          <c:val>
            <c:numRef>
              <c:f>'[Estadistica curso 2011.xlsx]Hoja3'!$O$2:$O$5</c:f>
            </c:numRef>
          </c:val>
        </c:ser>
        <c:ser>
          <c:idx val="3"/>
          <c:order val="3"/>
          <c:tx>
            <c:strRef>
              <c:f>'[Estadistica curso 2011.xlsx]Hoja3'!$P$1</c:f>
              <c:strCache>
                <c:ptCount val="1"/>
                <c:pt idx="0">
                  <c:v>M %</c:v>
                </c:pt>
              </c:strCache>
            </c:strRef>
          </c:tx>
          <c:invertIfNegative val="0"/>
          <c:cat>
            <c:strRef>
              <c:f>'[Estadistica curso 2011.xlsx]Hoja3'!$L$2:$L$5</c:f>
              <c:strCache>
                <c:ptCount val="4"/>
                <c:pt idx="0">
                  <c:v>Artes y Ciencias</c:v>
                </c:pt>
                <c:pt idx="1">
                  <c:v>Ciencias  Adm.</c:v>
                </c:pt>
                <c:pt idx="2">
                  <c:v>Ingenieria</c:v>
                </c:pt>
                <c:pt idx="3">
                  <c:v>Agroambiental</c:v>
                </c:pt>
              </c:strCache>
            </c:strRef>
          </c:cat>
          <c:val>
            <c:numRef>
              <c:f>'[Estadistica curso 2011.xlsx]Hoja3'!$P$2:$P$5</c:f>
              <c:numCache>
                <c:formatCode>General</c:formatCode>
                <c:ptCount val="4"/>
                <c:pt idx="0">
                  <c:v>0.21060000000000001</c:v>
                </c:pt>
                <c:pt idx="1">
                  <c:v>0.1062</c:v>
                </c:pt>
                <c:pt idx="2">
                  <c:v>0.1452</c:v>
                </c:pt>
                <c:pt idx="3">
                  <c:v>2.8199999999999999E-2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4347904"/>
        <c:axId val="80304896"/>
      </c:barChart>
      <c:catAx>
        <c:axId val="1243479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s-ES"/>
                  <a:t>Carreras</a:t>
                </a:r>
              </a:p>
            </c:rich>
          </c:tx>
          <c:layout/>
          <c:overlay val="0"/>
        </c:title>
        <c:majorTickMark val="none"/>
        <c:minorTickMark val="none"/>
        <c:tickLblPos val="nextTo"/>
        <c:crossAx val="80304896"/>
        <c:crosses val="autoZero"/>
        <c:auto val="1"/>
        <c:lblAlgn val="ctr"/>
        <c:lblOffset val="100"/>
        <c:noMultiLvlLbl val="0"/>
      </c:catAx>
      <c:valAx>
        <c:axId val="80304896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s-ES"/>
                  <a:t>Frecuencia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2434790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FB12C-FF8B-448C-B3E4-0C69F2DD2B6E}" type="datetimeFigureOut">
              <a:rPr lang="es-ES" smtClean="0"/>
              <a:t>27/01/2013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CCDD-334E-412B-9151-6C9079BFF8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61776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FB12C-FF8B-448C-B3E4-0C69F2DD2B6E}" type="datetimeFigureOut">
              <a:rPr lang="es-ES" smtClean="0"/>
              <a:t>27/01/2013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CCDD-334E-412B-9151-6C9079BFF8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32607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FB12C-FF8B-448C-B3E4-0C69F2DD2B6E}" type="datetimeFigureOut">
              <a:rPr lang="es-ES" smtClean="0"/>
              <a:t>27/01/2013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CCDD-334E-412B-9151-6C9079BFF8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11618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FB12C-FF8B-448C-B3E4-0C69F2DD2B6E}" type="datetimeFigureOut">
              <a:rPr lang="es-ES" smtClean="0"/>
              <a:t>27/01/2013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CCDD-334E-412B-9151-6C9079BFF8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96099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FB12C-FF8B-448C-B3E4-0C69F2DD2B6E}" type="datetimeFigureOut">
              <a:rPr lang="es-ES" smtClean="0"/>
              <a:t>27/01/2013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CCDD-334E-412B-9151-6C9079BFF8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79985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FB12C-FF8B-448C-B3E4-0C69F2DD2B6E}" type="datetimeFigureOut">
              <a:rPr lang="es-ES" smtClean="0"/>
              <a:t>27/01/2013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CCDD-334E-412B-9151-6C9079BFF8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5045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FB12C-FF8B-448C-B3E4-0C69F2DD2B6E}" type="datetimeFigureOut">
              <a:rPr lang="es-ES" smtClean="0"/>
              <a:t>27/01/2013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CCDD-334E-412B-9151-6C9079BFF8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902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FB12C-FF8B-448C-B3E4-0C69F2DD2B6E}" type="datetimeFigureOut">
              <a:rPr lang="es-ES" smtClean="0"/>
              <a:t>27/01/2013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CCDD-334E-412B-9151-6C9079BFF8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4776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FB12C-FF8B-448C-B3E4-0C69F2DD2B6E}" type="datetimeFigureOut">
              <a:rPr lang="es-ES" smtClean="0"/>
              <a:t>27/01/2013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CCDD-334E-412B-9151-6C9079BFF8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9005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FB12C-FF8B-448C-B3E4-0C69F2DD2B6E}" type="datetimeFigureOut">
              <a:rPr lang="es-ES" smtClean="0"/>
              <a:t>27/01/2013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CCDD-334E-412B-9151-6C9079BFF8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3543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FB12C-FF8B-448C-B3E4-0C69F2DD2B6E}" type="datetimeFigureOut">
              <a:rPr lang="es-ES" smtClean="0"/>
              <a:t>27/01/2013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CCDD-334E-412B-9151-6C9079BFF8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03808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/>
            </a:gs>
            <a:gs pos="0">
              <a:schemeClr val="tx2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2FB12C-FF8B-448C-B3E4-0C69F2DD2B6E}" type="datetimeFigureOut">
              <a:rPr lang="es-ES" smtClean="0"/>
              <a:t>27/01/2013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6FCCDD-334E-412B-9151-6C9079BFF8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47174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hyperlink" Target="mailto:hcollazoss@hotmail.com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9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11560" y="4412704"/>
            <a:ext cx="8064896" cy="110452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es-PE" dirty="0" smtClean="0"/>
              <a:t>Ing. Herman B. Collazos </a:t>
            </a:r>
            <a:r>
              <a:rPr lang="es-PE" dirty="0" smtClean="0"/>
              <a:t>Saldaña Mg. Sc. Dr.</a:t>
            </a:r>
            <a:r>
              <a:rPr lang="es-PE" dirty="0" smtClean="0"/>
              <a:t/>
            </a:r>
            <a:br>
              <a:rPr lang="es-PE" dirty="0" smtClean="0"/>
            </a:br>
            <a:r>
              <a:rPr lang="es-PE" dirty="0" smtClean="0">
                <a:hlinkClick r:id="rId2"/>
              </a:rPr>
              <a:t>hcollazoss@hotmail.com</a:t>
            </a:r>
            <a:endParaRPr lang="es-PE" dirty="0" smtClean="0"/>
          </a:p>
          <a:p>
            <a:r>
              <a:rPr lang="es-PE" dirty="0"/>
              <a:t>h</a:t>
            </a:r>
            <a:r>
              <a:rPr lang="es-PE" dirty="0" smtClean="0"/>
              <a:t>erman.collazos@gmail.com</a:t>
            </a:r>
            <a:endParaRPr lang="es-PE" dirty="0" smtClean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611560" y="2479188"/>
            <a:ext cx="7772400" cy="877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5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Estadística</a:t>
            </a:r>
            <a:r>
              <a:rPr lang="en-US" sz="5400" b="1" dirty="0">
                <a:solidFill>
                  <a:schemeClr val="bg1"/>
                </a:solidFill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</a:rPr>
              <a:t>Aplicada</a:t>
            </a:r>
            <a:r>
              <a:rPr lang="en-US" sz="5400" b="1" dirty="0" smtClean="0">
                <a:solidFill>
                  <a:schemeClr val="bg1"/>
                </a:solidFill>
              </a:rPr>
              <a:t/>
            </a:r>
            <a:br>
              <a:rPr lang="en-US" sz="5400" b="1" dirty="0" smtClean="0">
                <a:solidFill>
                  <a:schemeClr val="bg1"/>
                </a:solidFill>
              </a:rPr>
            </a:br>
            <a:r>
              <a:rPr lang="en-US" sz="1800" b="1" dirty="0" smtClean="0">
                <a:solidFill>
                  <a:schemeClr val="bg1"/>
                </a:solidFill>
              </a:rPr>
              <a:t>(Modulo 1 -3)</a:t>
            </a:r>
            <a:endParaRPr lang="en-US" sz="1800" b="1" dirty="0">
              <a:solidFill>
                <a:schemeClr val="bg1"/>
              </a:solidFill>
            </a:endParaRPr>
          </a:p>
        </p:txBody>
      </p:sp>
      <p:cxnSp>
        <p:nvCxnSpPr>
          <p:cNvPr id="7" name="6 Conector recto"/>
          <p:cNvCxnSpPr/>
          <p:nvPr/>
        </p:nvCxnSpPr>
        <p:spPr>
          <a:xfrm>
            <a:off x="0" y="1844824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7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921" y="89629"/>
            <a:ext cx="3384376" cy="1683187"/>
          </a:xfrm>
          <a:prstGeom prst="rect">
            <a:avLst/>
          </a:prstGeom>
        </p:spPr>
      </p:pic>
      <p:pic>
        <p:nvPicPr>
          <p:cNvPr id="10" name="Picture 23" descr="iiap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1931" y="116632"/>
            <a:ext cx="932557" cy="1674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4928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3 Conector recto"/>
          <p:cNvCxnSpPr/>
          <p:nvPr/>
        </p:nvCxnSpPr>
        <p:spPr>
          <a:xfrm>
            <a:off x="0" y="1110060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Line 17"/>
          <p:cNvSpPr>
            <a:spLocks noChangeShapeType="1"/>
          </p:cNvSpPr>
          <p:nvPr/>
        </p:nvSpPr>
        <p:spPr bwMode="auto">
          <a:xfrm>
            <a:off x="6781800" y="4282555"/>
            <a:ext cx="0" cy="1587"/>
          </a:xfrm>
          <a:prstGeom prst="line">
            <a:avLst/>
          </a:prstGeom>
          <a:noFill/>
          <a:ln w="12700">
            <a:solidFill>
              <a:srgbClr val="CC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5" name="Line 19"/>
          <p:cNvSpPr>
            <a:spLocks noChangeShapeType="1"/>
          </p:cNvSpPr>
          <p:nvPr/>
        </p:nvSpPr>
        <p:spPr bwMode="auto">
          <a:xfrm>
            <a:off x="6248400" y="4546080"/>
            <a:ext cx="0" cy="74612"/>
          </a:xfrm>
          <a:prstGeom prst="line">
            <a:avLst/>
          </a:prstGeom>
          <a:noFill/>
          <a:ln w="12700">
            <a:solidFill>
              <a:srgbClr val="CC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8" name="Line 22"/>
          <p:cNvSpPr>
            <a:spLocks noChangeShapeType="1"/>
          </p:cNvSpPr>
          <p:nvPr/>
        </p:nvSpPr>
        <p:spPr bwMode="auto">
          <a:xfrm>
            <a:off x="8458200" y="4544492"/>
            <a:ext cx="0" cy="0"/>
          </a:xfrm>
          <a:prstGeom prst="line">
            <a:avLst/>
          </a:prstGeom>
          <a:noFill/>
          <a:ln w="12700">
            <a:solidFill>
              <a:srgbClr val="CC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48" name="Line 32"/>
          <p:cNvSpPr>
            <a:spLocks noChangeShapeType="1"/>
          </p:cNvSpPr>
          <p:nvPr/>
        </p:nvSpPr>
        <p:spPr bwMode="auto">
          <a:xfrm>
            <a:off x="8305800" y="4544492"/>
            <a:ext cx="0" cy="0"/>
          </a:xfrm>
          <a:prstGeom prst="line">
            <a:avLst/>
          </a:prstGeom>
          <a:noFill/>
          <a:ln w="12700">
            <a:solidFill>
              <a:srgbClr val="99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884238" y="1948930"/>
            <a:ext cx="7375525" cy="3640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  <a:buSzPct val="100000"/>
              <a:buFontTx/>
              <a:buChar char="•"/>
            </a:pPr>
            <a:endParaRPr lang="es-ES" sz="4400" b="1">
              <a:solidFill>
                <a:srgbClr val="333399"/>
              </a:solidFill>
            </a:endParaRPr>
          </a:p>
          <a:p>
            <a:pPr algn="ctr">
              <a:lnSpc>
                <a:spcPct val="80000"/>
              </a:lnSpc>
              <a:spcBef>
                <a:spcPct val="50000"/>
              </a:spcBef>
            </a:pPr>
            <a:endParaRPr lang="es-ES" sz="4400" b="1">
              <a:solidFill>
                <a:srgbClr val="333399"/>
              </a:solidFill>
            </a:endParaRPr>
          </a:p>
          <a:p>
            <a:pPr algn="ctr">
              <a:spcBef>
                <a:spcPct val="50000"/>
              </a:spcBef>
              <a:buSzPct val="100000"/>
              <a:buFontTx/>
              <a:buChar char="•"/>
            </a:pPr>
            <a:endParaRPr lang="es-ES" sz="4400" b="1">
              <a:solidFill>
                <a:srgbClr val="333399"/>
              </a:solidFill>
            </a:endParaRPr>
          </a:p>
          <a:p>
            <a:pPr algn="ctr" eaLnBrk="1" hangingPunct="1">
              <a:spcBef>
                <a:spcPct val="50000"/>
              </a:spcBef>
              <a:buSzPct val="100000"/>
              <a:buFontTx/>
              <a:buChar char="•"/>
            </a:pPr>
            <a:endParaRPr lang="es-ES" sz="4400" b="1">
              <a:solidFill>
                <a:srgbClr val="333399"/>
              </a:solidFill>
            </a:endParaRPr>
          </a:p>
        </p:txBody>
      </p:sp>
      <p:sp>
        <p:nvSpPr>
          <p:cNvPr id="19" name="Rectangle 6"/>
          <p:cNvSpPr>
            <a:spLocks noChangeArrowheads="1"/>
          </p:cNvSpPr>
          <p:nvPr/>
        </p:nvSpPr>
        <p:spPr bwMode="auto">
          <a:xfrm>
            <a:off x="890588" y="1955280"/>
            <a:ext cx="7362825" cy="367844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  <a:buSzPct val="100000"/>
              <a:buFontTx/>
              <a:buChar char="•"/>
            </a:pPr>
            <a:endParaRPr lang="es-ES" sz="4400" b="1">
              <a:solidFill>
                <a:srgbClr val="3333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  <a:spcBef>
                <a:spcPct val="50000"/>
              </a:spcBef>
            </a:pPr>
            <a:endParaRPr lang="es-ES" sz="4400" b="1">
              <a:solidFill>
                <a:srgbClr val="3333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buSzPct val="100000"/>
              <a:buFontTx/>
              <a:buChar char="•"/>
            </a:pPr>
            <a:endParaRPr lang="es-ES" sz="4400" b="1">
              <a:solidFill>
                <a:srgbClr val="3333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  <a:buSzPct val="100000"/>
              <a:buFontTx/>
              <a:buChar char="•"/>
            </a:pPr>
            <a:endParaRPr lang="es-ES" sz="4400" b="1">
              <a:solidFill>
                <a:srgbClr val="33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5"/>
          <p:cNvSpPr>
            <a:spLocks noChangeArrowheads="1"/>
          </p:cNvSpPr>
          <p:nvPr/>
        </p:nvSpPr>
        <p:spPr bwMode="auto">
          <a:xfrm>
            <a:off x="827088" y="1893888"/>
            <a:ext cx="6594475" cy="527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36" name="Rectangle 6"/>
          <p:cNvSpPr>
            <a:spLocks noChangeArrowheads="1"/>
          </p:cNvSpPr>
          <p:nvPr/>
        </p:nvSpPr>
        <p:spPr bwMode="auto">
          <a:xfrm>
            <a:off x="4800600" y="2667000"/>
            <a:ext cx="39814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37" name="Rectangle 7"/>
          <p:cNvSpPr>
            <a:spLocks noChangeArrowheads="1"/>
          </p:cNvSpPr>
          <p:nvPr/>
        </p:nvSpPr>
        <p:spPr bwMode="auto">
          <a:xfrm>
            <a:off x="4953000" y="2667000"/>
            <a:ext cx="36004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22" name="Rectangle 4"/>
          <p:cNvSpPr>
            <a:spLocks noChangeArrowheads="1"/>
          </p:cNvSpPr>
          <p:nvPr/>
        </p:nvSpPr>
        <p:spPr bwMode="auto">
          <a:xfrm>
            <a:off x="4800600" y="2667000"/>
            <a:ext cx="39814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4953000" y="2667000"/>
            <a:ext cx="36004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24" name="Rectangle 2"/>
          <p:cNvSpPr>
            <a:spLocks noChangeArrowheads="1"/>
          </p:cNvSpPr>
          <p:nvPr/>
        </p:nvSpPr>
        <p:spPr bwMode="auto">
          <a:xfrm>
            <a:off x="1601788" y="2962232"/>
            <a:ext cx="6397625" cy="3229089"/>
          </a:xfrm>
          <a:prstGeom prst="rect">
            <a:avLst/>
          </a:prstGeom>
          <a:solidFill>
            <a:srgbClr val="FEE1C6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s-ES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	       </a:t>
            </a:r>
            <a:r>
              <a:rPr lang="es-ES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MX" sz="24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Frecuencia  </a:t>
            </a:r>
            <a:r>
              <a:rPr lang="es-ES" sz="24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s-MX" sz="24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Frecuencia</a:t>
            </a:r>
            <a:endParaRPr lang="es-ES" sz="2400" b="1" dirty="0">
              <a:solidFill>
                <a:srgbClr val="99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40000"/>
              </a:lnSpc>
              <a:spcBef>
                <a:spcPct val="50000"/>
              </a:spcBef>
            </a:pPr>
            <a:r>
              <a:rPr lang="es-ES" sz="24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s-ES" sz="24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Clas</a:t>
            </a:r>
            <a:r>
              <a:rPr lang="es-MX" sz="24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es</a:t>
            </a:r>
            <a:r>
              <a:rPr lang="es-ES" sz="24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es-ES" sz="24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s-MX" sz="24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Acumulada</a:t>
            </a:r>
            <a:r>
              <a:rPr lang="es-ES" sz="24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     %</a:t>
            </a:r>
            <a:r>
              <a:rPr lang="es-MX" sz="24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Acumulada</a:t>
            </a:r>
          </a:p>
          <a:p>
            <a:pPr>
              <a:lnSpc>
                <a:spcPct val="40000"/>
              </a:lnSpc>
              <a:spcBef>
                <a:spcPct val="50000"/>
              </a:spcBef>
            </a:pPr>
            <a:r>
              <a:rPr lang="es-ES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endParaRPr lang="es-ES" sz="2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s-ES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10 </a:t>
            </a:r>
            <a:r>
              <a:rPr lang="es-MX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-</a:t>
            </a:r>
            <a:r>
              <a:rPr lang="es-ES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MX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s-MX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s-ES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es-ES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3                     15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s-ES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20 </a:t>
            </a:r>
            <a:r>
              <a:rPr lang="es-MX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-         </a:t>
            </a:r>
            <a:r>
              <a:rPr lang="es-ES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MX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30</a:t>
            </a:r>
            <a:r>
              <a:rPr lang="es-ES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      9                     45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s-ES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30 </a:t>
            </a:r>
            <a:r>
              <a:rPr lang="es-MX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-         </a:t>
            </a:r>
            <a:r>
              <a:rPr lang="es-ES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MX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40</a:t>
            </a:r>
            <a:r>
              <a:rPr lang="es-ES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     14                    70              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s-ES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40 </a:t>
            </a:r>
            <a:r>
              <a:rPr lang="es-MX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-         </a:t>
            </a:r>
            <a:r>
              <a:rPr lang="es-ES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MX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50</a:t>
            </a:r>
            <a:r>
              <a:rPr lang="es-ES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s-ES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18                    90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s-ES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50 </a:t>
            </a:r>
            <a:r>
              <a:rPr lang="es-MX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-         </a:t>
            </a:r>
            <a:r>
              <a:rPr lang="es-ES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MX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60</a:t>
            </a:r>
            <a:r>
              <a:rPr lang="es-ES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     20                   100 </a:t>
            </a:r>
          </a:p>
        </p:txBody>
      </p: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ctangle 4"/>
          <p:cNvSpPr>
            <a:spLocks noChangeArrowheads="1"/>
          </p:cNvSpPr>
          <p:nvPr/>
        </p:nvSpPr>
        <p:spPr bwMode="auto">
          <a:xfrm>
            <a:off x="230981" y="-77821"/>
            <a:ext cx="8450262" cy="132087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8" tIns="44450" rIns="90488" bIns="44450">
            <a:spAutoFit/>
          </a:bodyPr>
          <a:lstStyle/>
          <a:p>
            <a:pPr algn="ctr"/>
            <a:r>
              <a:rPr lang="es-ES" sz="4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Tabula</a:t>
            </a:r>
            <a:r>
              <a:rPr lang="es-MX" sz="40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ción</a:t>
            </a:r>
            <a:r>
              <a:rPr lang="es-ES" sz="4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40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Dat</a:t>
            </a:r>
            <a:r>
              <a:rPr lang="es-MX" sz="4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os </a:t>
            </a:r>
            <a:r>
              <a:rPr lang="es-ES" sz="40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Num</a:t>
            </a:r>
            <a:r>
              <a:rPr lang="es-MX" sz="4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é</a:t>
            </a:r>
            <a:r>
              <a:rPr lang="es-ES" sz="40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ric</a:t>
            </a:r>
            <a:r>
              <a:rPr lang="es-MX" sz="4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os </a:t>
            </a:r>
            <a:r>
              <a:rPr lang="es-ES" sz="4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s-ES" sz="40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Fre</a:t>
            </a:r>
            <a:r>
              <a:rPr lang="es-MX" sz="4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s-ES" sz="40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uenc</a:t>
            </a:r>
            <a:r>
              <a:rPr lang="es-MX" sz="40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ia</a:t>
            </a:r>
            <a:r>
              <a:rPr lang="es-MX" sz="4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Ac</a:t>
            </a:r>
            <a:r>
              <a:rPr lang="es-ES" sz="40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umulativ</a:t>
            </a:r>
            <a:r>
              <a:rPr lang="es-MX" sz="4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es-ES" sz="40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5"/>
          <p:cNvSpPr>
            <a:spLocks noChangeArrowheads="1"/>
          </p:cNvSpPr>
          <p:nvPr/>
        </p:nvSpPr>
        <p:spPr bwMode="auto">
          <a:xfrm>
            <a:off x="4800600" y="2667000"/>
            <a:ext cx="39814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Rectangle 7"/>
          <p:cNvSpPr>
            <a:spLocks noChangeArrowheads="1"/>
          </p:cNvSpPr>
          <p:nvPr/>
        </p:nvSpPr>
        <p:spPr bwMode="auto">
          <a:xfrm>
            <a:off x="428823" y="1290196"/>
            <a:ext cx="8175625" cy="127470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3200" b="1" dirty="0" err="1">
                <a:solidFill>
                  <a:srgbClr val="99FF66"/>
                </a:solidFill>
                <a:latin typeface="Times New Roman" pitchFamily="18" charset="0"/>
                <a:cs typeface="Times New Roman" pitchFamily="18" charset="0"/>
              </a:rPr>
              <a:t>Dat</a:t>
            </a:r>
            <a:r>
              <a:rPr lang="es-MX" sz="3200" b="1" dirty="0">
                <a:solidFill>
                  <a:srgbClr val="99FF66"/>
                </a:solidFill>
                <a:latin typeface="Times New Roman" pitchFamily="18" charset="0"/>
                <a:cs typeface="Times New Roman" pitchFamily="18" charset="0"/>
              </a:rPr>
              <a:t>os</a:t>
            </a:r>
            <a:r>
              <a:rPr lang="es-ES" sz="3200" b="1" dirty="0">
                <a:solidFill>
                  <a:srgbClr val="99FF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200" b="1" dirty="0" err="1">
                <a:solidFill>
                  <a:srgbClr val="99FF66"/>
                </a:solidFill>
                <a:latin typeface="Times New Roman" pitchFamily="18" charset="0"/>
                <a:cs typeface="Times New Roman" pitchFamily="18" charset="0"/>
              </a:rPr>
              <a:t>orde</a:t>
            </a:r>
            <a:r>
              <a:rPr lang="es-MX" sz="3200" b="1" dirty="0">
                <a:solidFill>
                  <a:srgbClr val="99FF66"/>
                </a:solidFill>
                <a:latin typeface="Times New Roman" pitchFamily="18" charset="0"/>
                <a:cs typeface="Times New Roman" pitchFamily="18" charset="0"/>
              </a:rPr>
              <a:t>nados</a:t>
            </a:r>
            <a:r>
              <a:rPr lang="es-ES" sz="3200" b="1" dirty="0">
                <a:solidFill>
                  <a:srgbClr val="99FF66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>
              <a:spcBef>
                <a:spcPct val="50000"/>
              </a:spcBef>
            </a:pPr>
            <a:r>
              <a:rPr lang="es-E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10, </a:t>
            </a:r>
            <a:r>
              <a:rPr lang="es-E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13, 17, 21, 24, 24, 26, 27, 27, 30, 32, 35, 37, 38, 41, 43, 44, 46, 53, 58</a:t>
            </a:r>
            <a:endParaRPr lang="es-ES" sz="1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es-ES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Line 8"/>
          <p:cNvSpPr>
            <a:spLocks noChangeShapeType="1"/>
          </p:cNvSpPr>
          <p:nvPr/>
        </p:nvSpPr>
        <p:spPr bwMode="auto">
          <a:xfrm>
            <a:off x="1619671" y="3789039"/>
            <a:ext cx="6379741" cy="5461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Line 9"/>
          <p:cNvSpPr>
            <a:spLocks noChangeShapeType="1"/>
          </p:cNvSpPr>
          <p:nvPr/>
        </p:nvSpPr>
        <p:spPr bwMode="auto">
          <a:xfrm>
            <a:off x="3962400" y="2996952"/>
            <a:ext cx="0" cy="319436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Line 10"/>
          <p:cNvSpPr>
            <a:spLocks noChangeShapeType="1"/>
          </p:cNvSpPr>
          <p:nvPr/>
        </p:nvSpPr>
        <p:spPr bwMode="auto">
          <a:xfrm>
            <a:off x="5867400" y="2996952"/>
            <a:ext cx="0" cy="3194369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0088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3 Conector recto"/>
          <p:cNvCxnSpPr/>
          <p:nvPr/>
        </p:nvCxnSpPr>
        <p:spPr>
          <a:xfrm>
            <a:off x="0" y="1110060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Line 17"/>
          <p:cNvSpPr>
            <a:spLocks noChangeShapeType="1"/>
          </p:cNvSpPr>
          <p:nvPr/>
        </p:nvSpPr>
        <p:spPr bwMode="auto">
          <a:xfrm>
            <a:off x="6781800" y="4282555"/>
            <a:ext cx="0" cy="1587"/>
          </a:xfrm>
          <a:prstGeom prst="line">
            <a:avLst/>
          </a:prstGeom>
          <a:noFill/>
          <a:ln w="12700">
            <a:solidFill>
              <a:srgbClr val="CC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5" name="Line 19"/>
          <p:cNvSpPr>
            <a:spLocks noChangeShapeType="1"/>
          </p:cNvSpPr>
          <p:nvPr/>
        </p:nvSpPr>
        <p:spPr bwMode="auto">
          <a:xfrm>
            <a:off x="6248400" y="4546080"/>
            <a:ext cx="0" cy="74612"/>
          </a:xfrm>
          <a:prstGeom prst="line">
            <a:avLst/>
          </a:prstGeom>
          <a:noFill/>
          <a:ln w="12700">
            <a:solidFill>
              <a:srgbClr val="CC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8" name="Line 22"/>
          <p:cNvSpPr>
            <a:spLocks noChangeShapeType="1"/>
          </p:cNvSpPr>
          <p:nvPr/>
        </p:nvSpPr>
        <p:spPr bwMode="auto">
          <a:xfrm>
            <a:off x="8458200" y="4544492"/>
            <a:ext cx="0" cy="0"/>
          </a:xfrm>
          <a:prstGeom prst="line">
            <a:avLst/>
          </a:prstGeom>
          <a:noFill/>
          <a:ln w="12700">
            <a:solidFill>
              <a:srgbClr val="CC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48" name="Line 32"/>
          <p:cNvSpPr>
            <a:spLocks noChangeShapeType="1"/>
          </p:cNvSpPr>
          <p:nvPr/>
        </p:nvSpPr>
        <p:spPr bwMode="auto">
          <a:xfrm>
            <a:off x="8305800" y="4544492"/>
            <a:ext cx="0" cy="0"/>
          </a:xfrm>
          <a:prstGeom prst="line">
            <a:avLst/>
          </a:prstGeom>
          <a:noFill/>
          <a:ln w="12700">
            <a:solidFill>
              <a:srgbClr val="99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4" name="Rectangle 5"/>
          <p:cNvSpPr>
            <a:spLocks noChangeArrowheads="1"/>
          </p:cNvSpPr>
          <p:nvPr/>
        </p:nvSpPr>
        <p:spPr bwMode="auto">
          <a:xfrm>
            <a:off x="827088" y="1893888"/>
            <a:ext cx="6594475" cy="527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22" name="Rectangle 4"/>
          <p:cNvSpPr>
            <a:spLocks noChangeArrowheads="1"/>
          </p:cNvSpPr>
          <p:nvPr/>
        </p:nvSpPr>
        <p:spPr bwMode="auto">
          <a:xfrm>
            <a:off x="4800600" y="2667000"/>
            <a:ext cx="39814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4953000" y="2667000"/>
            <a:ext cx="36004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29" name="Rectangle 4"/>
          <p:cNvSpPr>
            <a:spLocks noChangeArrowheads="1"/>
          </p:cNvSpPr>
          <p:nvPr/>
        </p:nvSpPr>
        <p:spPr bwMode="auto">
          <a:xfrm>
            <a:off x="230981" y="-99392"/>
            <a:ext cx="8227219" cy="13732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8" tIns="44450" rIns="90488" bIns="44450">
            <a:spAutoFit/>
          </a:bodyPr>
          <a:lstStyle/>
          <a:p>
            <a:pPr algn="ctr"/>
            <a:r>
              <a:rPr lang="es-PE" sz="40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Gráfica Datos Numéricos</a:t>
            </a:r>
            <a:r>
              <a:rPr lang="es-MX" sz="40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4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s-PE" sz="40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La ojiva (</a:t>
            </a:r>
            <a:r>
              <a:rPr lang="es-MX" sz="40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% Ac</a:t>
            </a:r>
            <a:r>
              <a:rPr lang="es-ES" sz="40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umulativ</a:t>
            </a:r>
            <a:r>
              <a:rPr lang="es-MX" sz="40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s-MX" sz="4000" b="1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Poligono</a:t>
            </a:r>
            <a:r>
              <a:rPr lang="es-MX" sz="40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s-ES" sz="40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6"/>
          <p:cNvSpPr>
            <a:spLocks noChangeArrowheads="1"/>
          </p:cNvSpPr>
          <p:nvPr/>
        </p:nvSpPr>
        <p:spPr bwMode="auto">
          <a:xfrm>
            <a:off x="467544" y="1362204"/>
            <a:ext cx="8175625" cy="127470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3200" b="1" dirty="0" err="1">
                <a:solidFill>
                  <a:srgbClr val="99FF66"/>
                </a:solidFill>
                <a:latin typeface="Times New Roman" pitchFamily="18" charset="0"/>
                <a:cs typeface="Times New Roman" pitchFamily="18" charset="0"/>
              </a:rPr>
              <a:t>Dat</a:t>
            </a:r>
            <a:r>
              <a:rPr lang="es-MX" sz="3200" b="1" dirty="0">
                <a:solidFill>
                  <a:srgbClr val="99FF66"/>
                </a:solidFill>
                <a:latin typeface="Times New Roman" pitchFamily="18" charset="0"/>
                <a:cs typeface="Times New Roman" pitchFamily="18" charset="0"/>
              </a:rPr>
              <a:t>os </a:t>
            </a:r>
            <a:r>
              <a:rPr lang="es-ES" sz="3200" b="1" dirty="0" err="1">
                <a:solidFill>
                  <a:srgbClr val="99FF66"/>
                </a:solidFill>
                <a:latin typeface="Times New Roman" pitchFamily="18" charset="0"/>
                <a:cs typeface="Times New Roman" pitchFamily="18" charset="0"/>
              </a:rPr>
              <a:t>orde</a:t>
            </a:r>
            <a:r>
              <a:rPr lang="es-MX" sz="3200" b="1" dirty="0">
                <a:solidFill>
                  <a:srgbClr val="99FF66"/>
                </a:solidFill>
                <a:latin typeface="Times New Roman" pitchFamily="18" charset="0"/>
                <a:cs typeface="Times New Roman" pitchFamily="18" charset="0"/>
              </a:rPr>
              <a:t>nados</a:t>
            </a:r>
            <a:r>
              <a:rPr lang="es-ES" sz="3200" b="1" dirty="0">
                <a:solidFill>
                  <a:srgbClr val="99FF66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>
              <a:spcBef>
                <a:spcPct val="50000"/>
              </a:spcBef>
            </a:pPr>
            <a:r>
              <a:rPr lang="es-E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10, </a:t>
            </a:r>
            <a:r>
              <a:rPr lang="es-E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13, 17, 21, 24, 24, 26, 27, 27, 30, 32, 35, 37, 38, 41, 43, 44, 46, 53, 58</a:t>
            </a:r>
            <a:endParaRPr lang="es-ES" sz="1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es-ES" sz="1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7" name="2 Gráfico"/>
          <p:cNvGraphicFramePr/>
          <p:nvPr>
            <p:extLst>
              <p:ext uri="{D42A27DB-BD31-4B8C-83A1-F6EECF244321}">
                <p14:modId xmlns:p14="http://schemas.microsoft.com/office/powerpoint/2010/main" val="990055026"/>
              </p:ext>
            </p:extLst>
          </p:nvPr>
        </p:nvGraphicFramePr>
        <p:xfrm>
          <a:off x="1951831" y="2636912"/>
          <a:ext cx="5240338" cy="34313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8" name="Rectangle 8"/>
          <p:cNvSpPr>
            <a:spLocks noChangeArrowheads="1"/>
          </p:cNvSpPr>
          <p:nvPr/>
        </p:nvSpPr>
        <p:spPr bwMode="auto">
          <a:xfrm>
            <a:off x="3621087" y="6158577"/>
            <a:ext cx="2359025" cy="366767"/>
          </a:xfrm>
          <a:prstGeom prst="rect">
            <a:avLst/>
          </a:prstGeom>
          <a:solidFill>
            <a:srgbClr val="FFFFFF"/>
          </a:solidFill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MX" dirty="0">
                <a:solidFill>
                  <a:srgbClr val="FF0000"/>
                </a:solidFill>
              </a:rPr>
              <a:t>Frontera de Clase</a:t>
            </a:r>
            <a:endParaRPr lang="es-E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4106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1 Conector recto"/>
          <p:cNvCxnSpPr/>
          <p:nvPr/>
        </p:nvCxnSpPr>
        <p:spPr>
          <a:xfrm>
            <a:off x="0" y="1268760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Line 2"/>
          <p:cNvSpPr>
            <a:spLocks noChangeShapeType="1"/>
          </p:cNvSpPr>
          <p:nvPr/>
        </p:nvSpPr>
        <p:spPr bwMode="auto">
          <a:xfrm>
            <a:off x="6934200" y="3943350"/>
            <a:ext cx="0" cy="584200"/>
          </a:xfrm>
          <a:prstGeom prst="line">
            <a:avLst/>
          </a:prstGeom>
          <a:noFill/>
          <a:ln w="12700">
            <a:solidFill>
              <a:srgbClr val="CC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Line 3"/>
          <p:cNvSpPr>
            <a:spLocks noChangeShapeType="1"/>
          </p:cNvSpPr>
          <p:nvPr/>
        </p:nvSpPr>
        <p:spPr bwMode="auto">
          <a:xfrm>
            <a:off x="4419600" y="2343150"/>
            <a:ext cx="0" cy="660400"/>
          </a:xfrm>
          <a:prstGeom prst="line">
            <a:avLst/>
          </a:prstGeom>
          <a:noFill/>
          <a:ln w="12700">
            <a:solidFill>
              <a:srgbClr val="CC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93688" y="-11113"/>
            <a:ext cx="8632825" cy="132087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40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Organiz</a:t>
            </a:r>
            <a:r>
              <a:rPr lang="es-MX" sz="40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ación</a:t>
            </a:r>
            <a:r>
              <a:rPr lang="es-MX" sz="4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de</a:t>
            </a:r>
            <a:r>
              <a:rPr lang="es-ES" sz="4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40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Dat</a:t>
            </a:r>
            <a:r>
              <a:rPr lang="es-MX" sz="4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os Categóricos</a:t>
            </a:r>
            <a:r>
              <a:rPr lang="es-ES" sz="4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40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Dat</a:t>
            </a:r>
            <a:r>
              <a:rPr lang="es-MX" sz="4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os </a:t>
            </a:r>
            <a:r>
              <a:rPr lang="es-ES" sz="40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Univaria</a:t>
            </a:r>
            <a:r>
              <a:rPr lang="es-MX" sz="4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dos </a:t>
            </a:r>
            <a:r>
              <a:rPr lang="es-ES" sz="4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897188" y="1754188"/>
            <a:ext cx="2968625" cy="528637"/>
          </a:xfrm>
          <a:prstGeom prst="rect">
            <a:avLst/>
          </a:prstGeom>
          <a:solidFill>
            <a:srgbClr val="FFFF99"/>
          </a:solidFill>
          <a:ln w="12700">
            <a:solidFill>
              <a:srgbClr val="CC6600"/>
            </a:solidFill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Dat</a:t>
            </a:r>
            <a:r>
              <a:rPr lang="es-MX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os </a:t>
            </a:r>
            <a:r>
              <a:rPr lang="es-ES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Categ</a:t>
            </a:r>
            <a:r>
              <a:rPr lang="es-MX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ó</a:t>
            </a:r>
            <a:r>
              <a:rPr lang="es-ES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ric</a:t>
            </a:r>
            <a:r>
              <a:rPr lang="es-MX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os</a:t>
            </a:r>
            <a:endParaRPr lang="es-ES" sz="2800" b="1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>
            <a:off x="1428750" y="3048000"/>
            <a:ext cx="5308600" cy="0"/>
          </a:xfrm>
          <a:prstGeom prst="line">
            <a:avLst/>
          </a:prstGeom>
          <a:noFill/>
          <a:ln w="12700">
            <a:solidFill>
              <a:srgbClr val="CC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1371600" y="3105150"/>
            <a:ext cx="0" cy="508000"/>
          </a:xfrm>
          <a:prstGeom prst="line">
            <a:avLst/>
          </a:prstGeom>
          <a:noFill/>
          <a:ln w="12700">
            <a:solidFill>
              <a:srgbClr val="CC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06388" y="3659188"/>
            <a:ext cx="3197225" cy="616066"/>
          </a:xfrm>
          <a:prstGeom prst="rect">
            <a:avLst/>
          </a:prstGeom>
          <a:solidFill>
            <a:srgbClr val="FFFF99"/>
          </a:solidFill>
          <a:ln w="12700">
            <a:solidFill>
              <a:srgbClr val="CC6600"/>
            </a:solidFill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s-MX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Datos Tabulados</a:t>
            </a:r>
            <a:endParaRPr lang="es-ES" b="1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s-MX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en</a:t>
            </a:r>
            <a:r>
              <a:rPr lang="es-ES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MX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Tablas de Resúmen</a:t>
            </a:r>
            <a:endParaRPr lang="es-ES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>
            <a:off x="6705600" y="3105150"/>
            <a:ext cx="0" cy="279400"/>
          </a:xfrm>
          <a:prstGeom prst="line">
            <a:avLst/>
          </a:prstGeom>
          <a:noFill/>
          <a:ln w="12700">
            <a:solidFill>
              <a:srgbClr val="CC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5640388" y="3430588"/>
            <a:ext cx="2513012" cy="366767"/>
          </a:xfrm>
          <a:prstGeom prst="rect">
            <a:avLst/>
          </a:prstGeom>
          <a:solidFill>
            <a:srgbClr val="DDDDDD"/>
          </a:solidFill>
          <a:ln w="12700">
            <a:solidFill>
              <a:srgbClr val="CC6600"/>
            </a:solidFill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Gr</a:t>
            </a:r>
            <a:r>
              <a:rPr lang="es-MX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áfica de</a:t>
            </a:r>
            <a:r>
              <a:rPr lang="es-ES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Dat</a:t>
            </a:r>
            <a:r>
              <a:rPr lang="es-MX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os</a:t>
            </a:r>
            <a:endParaRPr lang="es-ES" b="1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>
            <a:off x="5467350" y="4267200"/>
            <a:ext cx="3251200" cy="0"/>
          </a:xfrm>
          <a:prstGeom prst="line">
            <a:avLst/>
          </a:prstGeom>
          <a:noFill/>
          <a:ln w="12700">
            <a:solidFill>
              <a:srgbClr val="CC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6326188" y="4572000"/>
            <a:ext cx="1141412" cy="366767"/>
          </a:xfrm>
          <a:prstGeom prst="rect">
            <a:avLst/>
          </a:prstGeom>
          <a:solidFill>
            <a:srgbClr val="DDDDDD"/>
          </a:solidFill>
          <a:ln w="12700">
            <a:solidFill>
              <a:srgbClr val="CC6600"/>
            </a:solidFill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s-MX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astel</a:t>
            </a:r>
            <a:r>
              <a:rPr lang="es-ES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5" name="Line 14"/>
          <p:cNvSpPr>
            <a:spLocks noChangeShapeType="1"/>
          </p:cNvSpPr>
          <p:nvPr/>
        </p:nvSpPr>
        <p:spPr bwMode="auto">
          <a:xfrm>
            <a:off x="8763000" y="4324350"/>
            <a:ext cx="0" cy="1060450"/>
          </a:xfrm>
          <a:prstGeom prst="line">
            <a:avLst/>
          </a:prstGeom>
          <a:noFill/>
          <a:ln w="12700">
            <a:solidFill>
              <a:srgbClr val="CC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6553200" y="5410200"/>
            <a:ext cx="2514600" cy="366767"/>
          </a:xfrm>
          <a:prstGeom prst="rect">
            <a:avLst/>
          </a:prstGeom>
          <a:solidFill>
            <a:srgbClr val="DDDDDD"/>
          </a:solidFill>
          <a:ln w="12700">
            <a:solidFill>
              <a:srgbClr val="CC6600"/>
            </a:solidFill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Diagram</a:t>
            </a:r>
            <a:r>
              <a:rPr lang="es-MX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s-ES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Pareto</a:t>
            </a:r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>
            <a:off x="5410200" y="4324350"/>
            <a:ext cx="0" cy="1041400"/>
          </a:xfrm>
          <a:prstGeom prst="line">
            <a:avLst/>
          </a:prstGeom>
          <a:noFill/>
          <a:ln w="12700">
            <a:solidFill>
              <a:srgbClr val="CC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4648200" y="5410200"/>
            <a:ext cx="1219200" cy="366767"/>
          </a:xfrm>
          <a:prstGeom prst="rect">
            <a:avLst/>
          </a:prstGeom>
          <a:solidFill>
            <a:srgbClr val="DDDDDD"/>
          </a:solidFill>
          <a:ln w="12700">
            <a:solidFill>
              <a:srgbClr val="CC6600"/>
            </a:solidFill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Bar</a:t>
            </a:r>
            <a:r>
              <a:rPr lang="es-MX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endParaRPr lang="es-ES" b="1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8524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1 Conector recto"/>
          <p:cNvCxnSpPr/>
          <p:nvPr/>
        </p:nvCxnSpPr>
        <p:spPr>
          <a:xfrm>
            <a:off x="0" y="1268760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ctangle 4"/>
          <p:cNvSpPr>
            <a:spLocks noChangeArrowheads="1"/>
          </p:cNvSpPr>
          <p:nvPr/>
        </p:nvSpPr>
        <p:spPr bwMode="auto">
          <a:xfrm>
            <a:off x="292100" y="44624"/>
            <a:ext cx="8556625" cy="117314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4800" b="1" i="1" dirty="0" err="1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Tabl</a:t>
            </a:r>
            <a:r>
              <a:rPr lang="es-MX" sz="4800" b="1" i="1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a de </a:t>
            </a:r>
            <a:r>
              <a:rPr lang="es-MX" sz="4800" b="1" i="1" dirty="0" err="1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Resúmen</a:t>
            </a:r>
            <a:endParaRPr lang="es-ES" sz="2800" b="1" i="1" dirty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30000"/>
              </a:lnSpc>
              <a:spcBef>
                <a:spcPct val="50000"/>
              </a:spcBef>
            </a:pPr>
            <a:r>
              <a:rPr lang="es-ES" sz="2800" b="1" i="1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s-MX" sz="2800" b="1" i="1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s-ES" sz="2800" b="1" i="1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PE" sz="2800" b="1" i="1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carreras </a:t>
            </a:r>
            <a:r>
              <a:rPr lang="es-MX" sz="2800" b="1" i="1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de una Universidad</a:t>
            </a:r>
            <a:r>
              <a:rPr lang="es-ES" sz="2800" b="1" i="1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s-ES" sz="2800" b="1" i="1" dirty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5"/>
          <p:cNvSpPr>
            <a:spLocks noChangeArrowheads="1"/>
          </p:cNvSpPr>
          <p:nvPr/>
        </p:nvSpPr>
        <p:spPr bwMode="auto">
          <a:xfrm>
            <a:off x="381000" y="2057400"/>
            <a:ext cx="8302625" cy="3364511"/>
          </a:xfrm>
          <a:prstGeom prst="rect">
            <a:avLst/>
          </a:prstGeom>
          <a:solidFill>
            <a:srgbClr val="DDDDDD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s-E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s-PE" sz="28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rreras</a:t>
            </a:r>
            <a:r>
              <a:rPr lang="es-PE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Académicas</a:t>
            </a:r>
            <a:r>
              <a:rPr lang="es-MX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es-E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s-ES" sz="28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MX" sz="2800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Total </a:t>
            </a:r>
            <a:r>
              <a:rPr lang="es-E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s-ES" sz="28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s-MX" sz="28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s-ES" sz="2800" b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rcenta</a:t>
            </a:r>
            <a:r>
              <a:rPr lang="es-MX" sz="28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s-ES" sz="28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endParaRPr lang="es-ES" sz="28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"/>
              </a:lnSpc>
              <a:spcBef>
                <a:spcPct val="50000"/>
              </a:spcBef>
            </a:pPr>
            <a:r>
              <a:rPr lang="es-E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				</a:t>
            </a:r>
            <a:r>
              <a:rPr lang="es-E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s-PE" sz="20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Estudiantes</a:t>
            </a:r>
            <a:endParaRPr lang="es-ES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"/>
              </a:lnSpc>
              <a:spcBef>
                <a:spcPct val="50000"/>
              </a:spcBef>
            </a:pPr>
            <a:endParaRPr lang="es-ES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"/>
              </a:lnSpc>
              <a:spcBef>
                <a:spcPct val="50000"/>
              </a:spcBef>
            </a:pPr>
            <a:r>
              <a:rPr lang="es-E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Artes y Ciencias    		    4,205   		   35.51</a:t>
            </a:r>
            <a:endParaRPr lang="es-ES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"/>
              </a:lnSpc>
              <a:spcBef>
                <a:spcPct val="50000"/>
              </a:spcBef>
            </a:pPr>
            <a:endParaRPr lang="es-ES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"/>
              </a:lnSpc>
              <a:spcBef>
                <a:spcPct val="50000"/>
              </a:spcBef>
            </a:pPr>
            <a:r>
              <a:rPr lang="es-MX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Ciencia Administrativa</a:t>
            </a:r>
            <a:r>
              <a:rPr lang="es-E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s-MX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1,894</a:t>
            </a:r>
            <a:r>
              <a:rPr lang="es-E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s-E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	   15.99</a:t>
            </a:r>
            <a:endParaRPr lang="es-ES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"/>
              </a:lnSpc>
              <a:spcBef>
                <a:spcPct val="50000"/>
              </a:spcBef>
            </a:pPr>
            <a:endParaRPr lang="es-ES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"/>
              </a:lnSpc>
              <a:spcBef>
                <a:spcPct val="50000"/>
              </a:spcBef>
            </a:pPr>
            <a:r>
              <a:rPr lang="es-E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Ingeniería	</a:t>
            </a:r>
            <a:r>
              <a:rPr lang="es-E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	    </a:t>
            </a:r>
            <a:r>
              <a:rPr lang="es-E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4,605    		   38.89</a:t>
            </a:r>
            <a:endParaRPr lang="es-ES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"/>
              </a:lnSpc>
              <a:spcBef>
                <a:spcPct val="50000"/>
              </a:spcBef>
            </a:pPr>
            <a:endParaRPr lang="es-ES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"/>
              </a:lnSpc>
              <a:spcBef>
                <a:spcPct val="50000"/>
              </a:spcBef>
            </a:pPr>
            <a:r>
              <a:rPr lang="es-MX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Agroambientales		</a:t>
            </a:r>
            <a:r>
              <a:rPr lang="es-E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1,137	</a:t>
            </a:r>
            <a:r>
              <a:rPr lang="es-E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s-E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09.60</a:t>
            </a:r>
            <a:endParaRPr lang="es-ES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"/>
              </a:lnSpc>
              <a:spcBef>
                <a:spcPct val="50000"/>
              </a:spcBef>
            </a:pPr>
            <a:endParaRPr lang="es-ES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"/>
              </a:lnSpc>
              <a:spcBef>
                <a:spcPct val="50000"/>
              </a:spcBef>
            </a:pPr>
            <a:r>
              <a:rPr lang="es-E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Total		</a:t>
            </a:r>
            <a:r>
              <a:rPr lang="es-E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	  </a:t>
            </a:r>
            <a:r>
              <a:rPr lang="es-E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11,841</a:t>
            </a:r>
            <a:r>
              <a:rPr lang="es-E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s-E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	   </a:t>
            </a:r>
            <a:r>
              <a:rPr lang="es-E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100	</a:t>
            </a:r>
            <a:r>
              <a:rPr lang="es-E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	</a:t>
            </a:r>
          </a:p>
        </p:txBody>
      </p:sp>
      <p:sp>
        <p:nvSpPr>
          <p:cNvPr id="31" name="Line 6"/>
          <p:cNvSpPr>
            <a:spLocks noChangeShapeType="1"/>
          </p:cNvSpPr>
          <p:nvPr/>
        </p:nvSpPr>
        <p:spPr bwMode="auto">
          <a:xfrm>
            <a:off x="509588" y="2819400"/>
            <a:ext cx="790416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Line 7"/>
          <p:cNvSpPr>
            <a:spLocks noChangeShapeType="1"/>
          </p:cNvSpPr>
          <p:nvPr/>
        </p:nvSpPr>
        <p:spPr bwMode="auto">
          <a:xfrm>
            <a:off x="6705600" y="2262188"/>
            <a:ext cx="0" cy="295116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Line 8"/>
          <p:cNvSpPr>
            <a:spLocks noChangeShapeType="1"/>
          </p:cNvSpPr>
          <p:nvPr/>
        </p:nvSpPr>
        <p:spPr bwMode="auto">
          <a:xfrm>
            <a:off x="3810000" y="2262188"/>
            <a:ext cx="0" cy="295116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Line 9"/>
          <p:cNvSpPr>
            <a:spLocks noChangeShapeType="1"/>
          </p:cNvSpPr>
          <p:nvPr/>
        </p:nvSpPr>
        <p:spPr bwMode="auto">
          <a:xfrm flipH="1" flipV="1">
            <a:off x="2325688" y="4459288"/>
            <a:ext cx="2189162" cy="1808162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Rectangle 10"/>
          <p:cNvSpPr>
            <a:spLocks noChangeArrowheads="1"/>
          </p:cNvSpPr>
          <p:nvPr/>
        </p:nvSpPr>
        <p:spPr bwMode="auto">
          <a:xfrm>
            <a:off x="4027488" y="6008688"/>
            <a:ext cx="3908425" cy="515937"/>
          </a:xfrm>
          <a:prstGeom prst="rect">
            <a:avLst/>
          </a:prstGeom>
          <a:solidFill>
            <a:srgbClr val="FFFFFF"/>
          </a:solidFill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8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Variable </a:t>
            </a:r>
            <a:r>
              <a:rPr lang="es-MX" sz="28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es</a:t>
            </a:r>
            <a:r>
              <a:rPr lang="es-ES" sz="28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Categ</a:t>
            </a:r>
            <a:r>
              <a:rPr lang="es-MX" sz="28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ó</a:t>
            </a:r>
            <a:r>
              <a:rPr lang="es-ES" sz="28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rica.</a:t>
            </a:r>
          </a:p>
        </p:txBody>
      </p:sp>
      <p:sp>
        <p:nvSpPr>
          <p:cNvPr id="36" name="Line 11"/>
          <p:cNvSpPr>
            <a:spLocks noChangeShapeType="1"/>
          </p:cNvSpPr>
          <p:nvPr/>
        </p:nvSpPr>
        <p:spPr bwMode="auto">
          <a:xfrm>
            <a:off x="509588" y="4876800"/>
            <a:ext cx="807561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2343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1 Conector recto"/>
          <p:cNvCxnSpPr/>
          <p:nvPr/>
        </p:nvCxnSpPr>
        <p:spPr>
          <a:xfrm>
            <a:off x="0" y="1268760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292100" y="44624"/>
            <a:ext cx="8556625" cy="11115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MX" sz="4400" b="1" i="1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Gráfica de Barras</a:t>
            </a:r>
            <a:endParaRPr lang="es-ES" sz="2800" b="1" i="1" dirty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30000"/>
              </a:lnSpc>
              <a:spcBef>
                <a:spcPct val="50000"/>
              </a:spcBef>
            </a:pPr>
            <a:r>
              <a:rPr lang="es-ES" sz="2800" b="1" i="1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s-MX" sz="2800" b="1" i="1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para </a:t>
            </a:r>
            <a:r>
              <a:rPr lang="es-MX" sz="2800" b="1" i="1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carreras de una Universidad</a:t>
            </a:r>
            <a:r>
              <a:rPr lang="es-ES" sz="2800" b="1" i="1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s-ES" sz="2800" b="1" i="1" dirty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7" name="2 Gráfico"/>
          <p:cNvGraphicFramePr/>
          <p:nvPr>
            <p:extLst>
              <p:ext uri="{D42A27DB-BD31-4B8C-83A1-F6EECF244321}">
                <p14:modId xmlns:p14="http://schemas.microsoft.com/office/powerpoint/2010/main" val="1963809806"/>
              </p:ext>
            </p:extLst>
          </p:nvPr>
        </p:nvGraphicFramePr>
        <p:xfrm>
          <a:off x="1638300" y="2060848"/>
          <a:ext cx="5869671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47895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1 Conector recto"/>
          <p:cNvCxnSpPr/>
          <p:nvPr/>
        </p:nvCxnSpPr>
        <p:spPr>
          <a:xfrm>
            <a:off x="0" y="1268760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292100" y="44624"/>
            <a:ext cx="8556625" cy="11115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MX" sz="4400" b="1" i="1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Gráfica de </a:t>
            </a:r>
            <a:r>
              <a:rPr lang="es-MX" sz="4400" b="1" i="1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Pastel</a:t>
            </a:r>
            <a:endParaRPr lang="es-ES" sz="2800" b="1" i="1" dirty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30000"/>
              </a:lnSpc>
              <a:spcBef>
                <a:spcPct val="50000"/>
              </a:spcBef>
            </a:pPr>
            <a:r>
              <a:rPr lang="es-ES" sz="2800" b="1" i="1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s-MX" sz="2800" b="1" i="1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para </a:t>
            </a:r>
            <a:r>
              <a:rPr lang="es-MX" sz="2800" b="1" i="1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carreras de una Universidad</a:t>
            </a:r>
            <a:r>
              <a:rPr lang="es-ES" sz="2800" b="1" i="1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s-ES" sz="2800" b="1" i="1" dirty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3 Gráfico"/>
          <p:cNvGraphicFramePr/>
          <p:nvPr>
            <p:extLst>
              <p:ext uri="{D42A27DB-BD31-4B8C-83A1-F6EECF244321}">
                <p14:modId xmlns:p14="http://schemas.microsoft.com/office/powerpoint/2010/main" val="1580914343"/>
              </p:ext>
            </p:extLst>
          </p:nvPr>
        </p:nvGraphicFramePr>
        <p:xfrm>
          <a:off x="1936750" y="2132856"/>
          <a:ext cx="6091634" cy="4115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28450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1 Conector recto"/>
          <p:cNvCxnSpPr/>
          <p:nvPr/>
        </p:nvCxnSpPr>
        <p:spPr>
          <a:xfrm>
            <a:off x="0" y="1268760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609600" y="1828800"/>
            <a:ext cx="8020050" cy="641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-99392"/>
            <a:ext cx="8632825" cy="144398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4400" b="1" i="1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			   </a:t>
            </a:r>
            <a:r>
              <a:rPr lang="es-ES" sz="4400" b="1" i="1" dirty="0" err="1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Organiz</a:t>
            </a:r>
            <a:r>
              <a:rPr lang="es-MX" sz="4400" b="1" i="1" dirty="0" err="1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ación</a:t>
            </a:r>
            <a:r>
              <a:rPr lang="es-ES" sz="4400" b="1" i="1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 			 </a:t>
            </a:r>
            <a:r>
              <a:rPr lang="es-ES" sz="4400" b="1" i="1" dirty="0" err="1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Dat</a:t>
            </a:r>
            <a:r>
              <a:rPr lang="es-MX" sz="4400" b="1" i="1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os</a:t>
            </a:r>
            <a:r>
              <a:rPr lang="es-ES" sz="4400" b="1" i="1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4400" b="1" i="1" dirty="0" err="1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Categ</a:t>
            </a:r>
            <a:r>
              <a:rPr lang="es-MX" sz="4400" b="1" i="1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ó</a:t>
            </a:r>
            <a:r>
              <a:rPr lang="es-ES" sz="4400" b="1" i="1" dirty="0" err="1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ric</a:t>
            </a:r>
            <a:r>
              <a:rPr lang="es-MX" sz="4400" b="1" i="1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os</a:t>
            </a:r>
            <a:r>
              <a:rPr lang="es-ES" sz="4400" b="1" i="1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4400" b="1" i="1" dirty="0" err="1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Bivaria</a:t>
            </a:r>
            <a:r>
              <a:rPr lang="es-MX" sz="4400" b="1" i="1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dos</a:t>
            </a:r>
            <a:endParaRPr lang="es-ES" sz="4400" b="1" i="1" dirty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217488" y="2198688"/>
            <a:ext cx="8709025" cy="1612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  <a:buSzPct val="100000"/>
              <a:buFontTx/>
              <a:buChar char="•"/>
            </a:pPr>
            <a:r>
              <a:rPr lang="es-MX" sz="4000" b="1" dirty="0">
                <a:solidFill>
                  <a:srgbClr val="99FF33"/>
                </a:solidFill>
                <a:latin typeface="Times New Roman" pitchFamily="18" charset="0"/>
                <a:cs typeface="Times New Roman" pitchFamily="18" charset="0"/>
              </a:rPr>
              <a:t>Tablas de Contingencia</a:t>
            </a:r>
            <a:endParaRPr lang="es-ES" sz="4000" b="1" dirty="0">
              <a:solidFill>
                <a:srgbClr val="99FF33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buSzPct val="100000"/>
              <a:buFontTx/>
              <a:buChar char="•"/>
            </a:pPr>
            <a:r>
              <a:rPr lang="es-MX" sz="4000" b="1" dirty="0">
                <a:solidFill>
                  <a:srgbClr val="99FF33"/>
                </a:solidFill>
                <a:latin typeface="Times New Roman" pitchFamily="18" charset="0"/>
                <a:cs typeface="Times New Roman" pitchFamily="18" charset="0"/>
              </a:rPr>
              <a:t>Gráfica </a:t>
            </a:r>
            <a:r>
              <a:rPr lang="es-PE" sz="4000" b="1" dirty="0" smtClean="0">
                <a:solidFill>
                  <a:srgbClr val="99FF33"/>
                </a:solidFill>
                <a:latin typeface="Times New Roman" pitchFamily="18" charset="0"/>
                <a:cs typeface="Times New Roman" pitchFamily="18" charset="0"/>
              </a:rPr>
              <a:t>Agrupada</a:t>
            </a:r>
            <a:r>
              <a:rPr lang="es-ES" sz="4000" b="1" dirty="0" smtClean="0">
                <a:solidFill>
                  <a:srgbClr val="99FF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s-ES" sz="4000" b="1" dirty="0">
              <a:solidFill>
                <a:srgbClr val="99FF3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Object 6">
            <a:hlinkClick r:id="" action="ppaction://ole?verb=0"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14778403"/>
              </p:ext>
            </p:extLst>
          </p:nvPr>
        </p:nvGraphicFramePr>
        <p:xfrm>
          <a:off x="3657600" y="4256112"/>
          <a:ext cx="2362200" cy="198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1" name="Worksheet" r:id="rId3" imgW="2360520" imgH="1979280" progId="Excel.Sheet.8">
                  <p:embed/>
                </p:oleObj>
              </mc:Choice>
              <mc:Fallback>
                <p:oleObj name="Worksheet" r:id="rId3" imgW="2360520" imgH="1979280" progId="Excel.Shee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4256112"/>
                        <a:ext cx="2362200" cy="198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48039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1 Conector recto"/>
          <p:cNvCxnSpPr/>
          <p:nvPr/>
        </p:nvCxnSpPr>
        <p:spPr>
          <a:xfrm>
            <a:off x="0" y="1268760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-99392"/>
            <a:ext cx="8632825" cy="144398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4400" b="1" i="1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			   </a:t>
            </a:r>
            <a:r>
              <a:rPr lang="es-ES" sz="4400" b="1" i="1" dirty="0" err="1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Organiz</a:t>
            </a:r>
            <a:r>
              <a:rPr lang="es-MX" sz="4400" b="1" i="1" dirty="0" err="1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ación</a:t>
            </a:r>
            <a:r>
              <a:rPr lang="es-ES" sz="4400" b="1" i="1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 			 </a:t>
            </a:r>
            <a:r>
              <a:rPr lang="es-ES" sz="4400" b="1" i="1" dirty="0" err="1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Dat</a:t>
            </a:r>
            <a:r>
              <a:rPr lang="es-MX" sz="4400" b="1" i="1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os</a:t>
            </a:r>
            <a:r>
              <a:rPr lang="es-ES" sz="4400" b="1" i="1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4400" b="1" i="1" dirty="0" err="1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Categ</a:t>
            </a:r>
            <a:r>
              <a:rPr lang="es-MX" sz="4400" b="1" i="1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ó</a:t>
            </a:r>
            <a:r>
              <a:rPr lang="es-ES" sz="4400" b="1" i="1" dirty="0" err="1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ric</a:t>
            </a:r>
            <a:r>
              <a:rPr lang="es-MX" sz="4400" b="1" i="1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os</a:t>
            </a:r>
            <a:r>
              <a:rPr lang="es-ES" sz="4400" b="1" i="1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4400" b="1" i="1" dirty="0" err="1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Bivaria</a:t>
            </a:r>
            <a:r>
              <a:rPr lang="es-MX" sz="4400" b="1" i="1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dos</a:t>
            </a:r>
            <a:endParaRPr lang="es-ES" sz="4400" b="1" i="1" dirty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369888" y="1665288"/>
            <a:ext cx="8556625" cy="58221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s-ES" sz="3200" b="1" dirty="0" err="1">
                <a:solidFill>
                  <a:srgbClr val="99FF33"/>
                </a:solidFill>
                <a:latin typeface="Times New Roman" pitchFamily="18" charset="0"/>
                <a:cs typeface="Times New Roman" pitchFamily="18" charset="0"/>
              </a:rPr>
              <a:t>Tabl</a:t>
            </a:r>
            <a:r>
              <a:rPr lang="es-MX" sz="3200" b="1" dirty="0">
                <a:solidFill>
                  <a:srgbClr val="99FF33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s-ES" sz="3200" b="1" dirty="0">
                <a:solidFill>
                  <a:srgbClr val="99FF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MX" sz="3200" b="1" dirty="0">
                <a:solidFill>
                  <a:srgbClr val="99FF33"/>
                </a:solidFill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es-ES" sz="3200" b="1" dirty="0" err="1">
                <a:solidFill>
                  <a:srgbClr val="99FF33"/>
                </a:solidFill>
                <a:latin typeface="Times New Roman" pitchFamily="18" charset="0"/>
                <a:cs typeface="Times New Roman" pitchFamily="18" charset="0"/>
              </a:rPr>
              <a:t>Contingenc</a:t>
            </a:r>
            <a:r>
              <a:rPr lang="es-MX" sz="3200" b="1" dirty="0" err="1">
                <a:solidFill>
                  <a:srgbClr val="99FF33"/>
                </a:solidFill>
                <a:latin typeface="Times New Roman" pitchFamily="18" charset="0"/>
                <a:cs typeface="Times New Roman" pitchFamily="18" charset="0"/>
              </a:rPr>
              <a:t>ia</a:t>
            </a:r>
            <a:r>
              <a:rPr lang="es-ES" sz="3200" b="1" dirty="0">
                <a:solidFill>
                  <a:srgbClr val="99FF33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s-PE" b="1" dirty="0" smtClean="0">
                <a:solidFill>
                  <a:srgbClr val="99FF33"/>
                </a:solidFill>
                <a:latin typeface="Times New Roman" pitchFamily="18" charset="0"/>
                <a:cs typeface="Times New Roman" pitchFamily="18" charset="0"/>
              </a:rPr>
              <a:t>Carreras  por sexo de los estudiantes</a:t>
            </a:r>
            <a:endParaRPr lang="es-ES" b="1" dirty="0">
              <a:solidFill>
                <a:srgbClr val="99FF3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4149645"/>
              </p:ext>
            </p:extLst>
          </p:nvPr>
        </p:nvGraphicFramePr>
        <p:xfrm>
          <a:off x="827584" y="2924944"/>
          <a:ext cx="7306438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8529"/>
                <a:gridCol w="1093153"/>
                <a:gridCol w="1246378"/>
                <a:gridCol w="1016000"/>
                <a:gridCol w="1246378"/>
                <a:gridCol w="1016000"/>
              </a:tblGrid>
              <a:tr h="370840">
                <a:tc>
                  <a:txBody>
                    <a:bodyPr/>
                    <a:lstStyle/>
                    <a:p>
                      <a:r>
                        <a:rPr lang="es-PE" dirty="0" smtClean="0">
                          <a:solidFill>
                            <a:schemeClr val="bg1"/>
                          </a:solidFill>
                        </a:rPr>
                        <a:t>Facultad</a:t>
                      </a:r>
                      <a:endParaRPr lang="es-E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dirty="0" smtClean="0">
                          <a:solidFill>
                            <a:schemeClr val="bg1"/>
                          </a:solidFill>
                        </a:rPr>
                        <a:t>Hombres</a:t>
                      </a:r>
                      <a:endParaRPr lang="es-E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dirty="0" smtClean="0">
                          <a:solidFill>
                            <a:schemeClr val="bg1"/>
                          </a:solidFill>
                        </a:rPr>
                        <a:t>Porcentaje</a:t>
                      </a:r>
                      <a:endParaRPr lang="es-E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dirty="0" smtClean="0">
                          <a:solidFill>
                            <a:schemeClr val="bg1"/>
                          </a:solidFill>
                        </a:rPr>
                        <a:t>Mujeres</a:t>
                      </a:r>
                      <a:endParaRPr lang="es-E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dirty="0" smtClean="0">
                          <a:solidFill>
                            <a:schemeClr val="bg1"/>
                          </a:solidFill>
                        </a:rPr>
                        <a:t>Porcentaje</a:t>
                      </a:r>
                      <a:endParaRPr lang="es-E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dirty="0" smtClean="0">
                          <a:solidFill>
                            <a:schemeClr val="bg1"/>
                          </a:solidFill>
                        </a:rPr>
                        <a:t>TOTAL</a:t>
                      </a:r>
                      <a:endParaRPr lang="es-E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PE" dirty="0" smtClean="0">
                          <a:solidFill>
                            <a:schemeClr val="tx2"/>
                          </a:solidFill>
                        </a:rPr>
                        <a:t>Artes y Ciencias</a:t>
                      </a:r>
                      <a:endParaRPr lang="es-ES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dirty="0" smtClean="0">
                          <a:solidFill>
                            <a:srgbClr val="C00000"/>
                          </a:solidFill>
                        </a:rPr>
                        <a:t>1,713</a:t>
                      </a:r>
                      <a:endParaRPr lang="es-E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dirty="0" smtClean="0">
                          <a:solidFill>
                            <a:srgbClr val="C00000"/>
                          </a:solidFill>
                        </a:rPr>
                        <a:t>14.46</a:t>
                      </a:r>
                      <a:endParaRPr lang="es-E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dirty="0" smtClean="0">
                          <a:solidFill>
                            <a:srgbClr val="C00000"/>
                          </a:solidFill>
                        </a:rPr>
                        <a:t>2,492</a:t>
                      </a:r>
                      <a:endParaRPr lang="es-E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dirty="0" smtClean="0">
                          <a:solidFill>
                            <a:srgbClr val="C00000"/>
                          </a:solidFill>
                        </a:rPr>
                        <a:t>21,05</a:t>
                      </a:r>
                      <a:endParaRPr lang="es-E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4,205</a:t>
                      </a:r>
                      <a:endParaRPr lang="es-ES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PE" dirty="0" smtClean="0">
                          <a:solidFill>
                            <a:schemeClr val="tx2"/>
                          </a:solidFill>
                        </a:rPr>
                        <a:t>Ciencias</a:t>
                      </a:r>
                      <a:r>
                        <a:rPr lang="es-PE" baseline="0" dirty="0" smtClean="0">
                          <a:solidFill>
                            <a:schemeClr val="tx2"/>
                          </a:solidFill>
                        </a:rPr>
                        <a:t>  </a:t>
                      </a:r>
                      <a:r>
                        <a:rPr lang="es-PE" baseline="0" dirty="0" err="1" smtClean="0">
                          <a:solidFill>
                            <a:schemeClr val="tx2"/>
                          </a:solidFill>
                        </a:rPr>
                        <a:t>Adm</a:t>
                      </a:r>
                      <a:r>
                        <a:rPr lang="es-PE" baseline="0" dirty="0" smtClean="0">
                          <a:solidFill>
                            <a:schemeClr val="tx2"/>
                          </a:solidFill>
                        </a:rPr>
                        <a:t>.</a:t>
                      </a:r>
                      <a:endParaRPr lang="es-ES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dirty="0" smtClean="0">
                          <a:solidFill>
                            <a:srgbClr val="C00000"/>
                          </a:solidFill>
                        </a:rPr>
                        <a:t>   637</a:t>
                      </a:r>
                      <a:endParaRPr lang="es-E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dirty="0" smtClean="0">
                          <a:solidFill>
                            <a:srgbClr val="C00000"/>
                          </a:solidFill>
                        </a:rPr>
                        <a:t>05.38</a:t>
                      </a:r>
                      <a:endParaRPr lang="es-E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dirty="0" smtClean="0">
                          <a:solidFill>
                            <a:srgbClr val="C00000"/>
                          </a:solidFill>
                        </a:rPr>
                        <a:t>1,257</a:t>
                      </a:r>
                      <a:endParaRPr lang="es-E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dirty="0" smtClean="0">
                          <a:solidFill>
                            <a:srgbClr val="C00000"/>
                          </a:solidFill>
                        </a:rPr>
                        <a:t>10.62</a:t>
                      </a:r>
                      <a:endParaRPr lang="es-E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1,894</a:t>
                      </a:r>
                      <a:endParaRPr lang="es-ES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PE" dirty="0" err="1" smtClean="0">
                          <a:solidFill>
                            <a:schemeClr val="tx2"/>
                          </a:solidFill>
                        </a:rPr>
                        <a:t>Ingenieria</a:t>
                      </a:r>
                      <a:endParaRPr lang="es-ES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dirty="0" smtClean="0">
                          <a:solidFill>
                            <a:srgbClr val="C00000"/>
                          </a:solidFill>
                        </a:rPr>
                        <a:t>2,885</a:t>
                      </a:r>
                      <a:endParaRPr lang="es-E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dirty="0" smtClean="0">
                          <a:solidFill>
                            <a:srgbClr val="C00000"/>
                          </a:solidFill>
                        </a:rPr>
                        <a:t>24.36</a:t>
                      </a:r>
                      <a:endParaRPr lang="es-E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dirty="0" smtClean="0">
                          <a:solidFill>
                            <a:srgbClr val="C00000"/>
                          </a:solidFill>
                        </a:rPr>
                        <a:t>1,720</a:t>
                      </a:r>
                      <a:endParaRPr lang="es-E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dirty="0" smtClean="0">
                          <a:solidFill>
                            <a:srgbClr val="C00000"/>
                          </a:solidFill>
                        </a:rPr>
                        <a:t>14.52</a:t>
                      </a:r>
                      <a:endParaRPr lang="es-E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4,605</a:t>
                      </a:r>
                      <a:endParaRPr lang="es-ES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PE" dirty="0" smtClean="0">
                          <a:solidFill>
                            <a:schemeClr val="tx2"/>
                          </a:solidFill>
                        </a:rPr>
                        <a:t>Agroambiental</a:t>
                      </a:r>
                      <a:endParaRPr lang="es-ES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dirty="0" smtClean="0">
                          <a:solidFill>
                            <a:srgbClr val="C00000"/>
                          </a:solidFill>
                        </a:rPr>
                        <a:t>   806</a:t>
                      </a:r>
                      <a:endParaRPr lang="es-E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dirty="0" smtClean="0">
                          <a:solidFill>
                            <a:srgbClr val="C00000"/>
                          </a:solidFill>
                        </a:rPr>
                        <a:t>06.80</a:t>
                      </a:r>
                      <a:endParaRPr lang="es-E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dirty="0" smtClean="0">
                          <a:solidFill>
                            <a:srgbClr val="C00000"/>
                          </a:solidFill>
                        </a:rPr>
                        <a:t>   331</a:t>
                      </a:r>
                      <a:endParaRPr lang="es-E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dirty="0" smtClean="0">
                          <a:solidFill>
                            <a:srgbClr val="C00000"/>
                          </a:solidFill>
                        </a:rPr>
                        <a:t>02.82</a:t>
                      </a:r>
                      <a:endParaRPr lang="es-E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1,137</a:t>
                      </a:r>
                      <a:endParaRPr lang="es-ES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PE" dirty="0" smtClean="0">
                          <a:solidFill>
                            <a:schemeClr val="tx2"/>
                          </a:solidFill>
                        </a:rPr>
                        <a:t>TOTAL</a:t>
                      </a:r>
                      <a:endParaRPr lang="es-ES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b="1" dirty="0" smtClean="0">
                          <a:solidFill>
                            <a:schemeClr val="tx2"/>
                          </a:solidFill>
                        </a:rPr>
                        <a:t>6,041</a:t>
                      </a:r>
                      <a:endParaRPr lang="es-ES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b="1" dirty="0" smtClean="0">
                          <a:solidFill>
                            <a:schemeClr val="tx2"/>
                          </a:solidFill>
                        </a:rPr>
                        <a:t>51.01</a:t>
                      </a:r>
                      <a:endParaRPr lang="es-ES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b="1" dirty="0" smtClean="0">
                          <a:solidFill>
                            <a:schemeClr val="tx2"/>
                          </a:solidFill>
                        </a:rPr>
                        <a:t>5,800</a:t>
                      </a:r>
                      <a:endParaRPr lang="es-ES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b="1" dirty="0" smtClean="0">
                          <a:solidFill>
                            <a:schemeClr val="tx2"/>
                          </a:solidFill>
                        </a:rPr>
                        <a:t>48.99</a:t>
                      </a:r>
                      <a:endParaRPr lang="es-ES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11,841</a:t>
                      </a:r>
                      <a:endParaRPr lang="es-ES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4747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1 Conector recto"/>
          <p:cNvCxnSpPr/>
          <p:nvPr/>
        </p:nvCxnSpPr>
        <p:spPr>
          <a:xfrm>
            <a:off x="0" y="1268760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-99392"/>
            <a:ext cx="8632825" cy="144398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4400" b="1" i="1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			   </a:t>
            </a:r>
            <a:r>
              <a:rPr lang="es-ES" sz="4400" b="1" i="1" dirty="0" err="1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Organiz</a:t>
            </a:r>
            <a:r>
              <a:rPr lang="es-MX" sz="4400" b="1" i="1" dirty="0" err="1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ación</a:t>
            </a:r>
            <a:r>
              <a:rPr lang="es-ES" sz="4400" b="1" i="1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 			 </a:t>
            </a:r>
            <a:r>
              <a:rPr lang="es-ES" sz="4400" b="1" i="1" dirty="0" err="1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Dat</a:t>
            </a:r>
            <a:r>
              <a:rPr lang="es-MX" sz="4400" b="1" i="1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os</a:t>
            </a:r>
            <a:r>
              <a:rPr lang="es-ES" sz="4400" b="1" i="1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4400" b="1" i="1" dirty="0" err="1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Categ</a:t>
            </a:r>
            <a:r>
              <a:rPr lang="es-MX" sz="4400" b="1" i="1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ó</a:t>
            </a:r>
            <a:r>
              <a:rPr lang="es-ES" sz="4400" b="1" i="1" dirty="0" err="1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ric</a:t>
            </a:r>
            <a:r>
              <a:rPr lang="es-MX" sz="4400" b="1" i="1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os</a:t>
            </a:r>
            <a:r>
              <a:rPr lang="es-ES" sz="4400" b="1" i="1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4400" b="1" i="1" dirty="0" err="1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Bivaria</a:t>
            </a:r>
            <a:r>
              <a:rPr lang="es-MX" sz="4400" b="1" i="1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dos</a:t>
            </a:r>
            <a:endParaRPr lang="es-ES" sz="4400" b="1" i="1" dirty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8 Gráfico"/>
          <p:cNvGraphicFramePr/>
          <p:nvPr>
            <p:extLst>
              <p:ext uri="{D42A27DB-BD31-4B8C-83A1-F6EECF244321}">
                <p14:modId xmlns:p14="http://schemas.microsoft.com/office/powerpoint/2010/main" val="286357182"/>
              </p:ext>
            </p:extLst>
          </p:nvPr>
        </p:nvGraphicFramePr>
        <p:xfrm>
          <a:off x="1763688" y="1886490"/>
          <a:ext cx="6336704" cy="43619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7664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rmAutofit/>
          </a:bodyPr>
          <a:lstStyle/>
          <a:p>
            <a:r>
              <a:rPr lang="es-PE" sz="5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Estadística </a:t>
            </a:r>
            <a:r>
              <a:rPr lang="es-PE" sz="5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Aplicada</a:t>
            </a:r>
            <a:endParaRPr lang="es-ES" sz="54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 lnSpcReduction="10000"/>
          </a:bodyPr>
          <a:lstStyle/>
          <a:p>
            <a:r>
              <a:rPr lang="es-PE" sz="36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Organización de Datos numéricos:</a:t>
            </a:r>
            <a:endParaRPr lang="es-PE" sz="36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s-PE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Diagrama de tallo y hojas</a:t>
            </a:r>
            <a:endParaRPr lang="es-PE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s-PE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Tabla de distribución de frecuencias</a:t>
            </a:r>
            <a:endParaRPr lang="es-PE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s-PE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Histograma de frecuencias</a:t>
            </a:r>
            <a:endParaRPr lang="es-PE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s-PE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Polígono de frecuencias</a:t>
            </a:r>
            <a:endParaRPr lang="es-PE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s-PE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La ojiva.</a:t>
            </a:r>
            <a:endParaRPr lang="es-E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s-PE" sz="36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Organización de datos categóricos</a:t>
            </a:r>
            <a:r>
              <a:rPr lang="es-PE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s-PE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s-PE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Tablas</a:t>
            </a:r>
            <a:endParaRPr lang="es-PE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s-PE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Gráfico de barras y de pastel</a:t>
            </a:r>
          </a:p>
          <a:p>
            <a:pPr lvl="1">
              <a:buFont typeface="Arial" pitchFamily="34" charset="0"/>
              <a:buChar char="•"/>
            </a:pPr>
            <a:r>
              <a:rPr lang="es-PE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Tablas de contingencia y graficas agrupadas.</a:t>
            </a:r>
            <a:endParaRPr lang="es-PE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s-PE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3 Conector recto"/>
          <p:cNvCxnSpPr/>
          <p:nvPr/>
        </p:nvCxnSpPr>
        <p:spPr>
          <a:xfrm>
            <a:off x="0" y="1340768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7187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3 Conector recto"/>
          <p:cNvCxnSpPr/>
          <p:nvPr/>
        </p:nvCxnSpPr>
        <p:spPr>
          <a:xfrm>
            <a:off x="0" y="1340768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Line 2"/>
          <p:cNvSpPr>
            <a:spLocks noChangeShapeType="1"/>
          </p:cNvSpPr>
          <p:nvPr/>
        </p:nvSpPr>
        <p:spPr bwMode="auto">
          <a:xfrm>
            <a:off x="4491607" y="2412950"/>
            <a:ext cx="0" cy="679450"/>
          </a:xfrm>
          <a:prstGeom prst="line">
            <a:avLst/>
          </a:prstGeom>
          <a:noFill/>
          <a:ln w="12700">
            <a:solidFill>
              <a:srgbClr val="CC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8" name="Rectangle 3"/>
          <p:cNvSpPr>
            <a:spLocks noChangeArrowheads="1"/>
          </p:cNvSpPr>
          <p:nvPr/>
        </p:nvSpPr>
        <p:spPr bwMode="auto">
          <a:xfrm>
            <a:off x="2732657" y="5473650"/>
            <a:ext cx="1292225" cy="1050925"/>
          </a:xfrm>
          <a:prstGeom prst="rect">
            <a:avLst/>
          </a:prstGeom>
          <a:solidFill>
            <a:srgbClr val="FFFF99"/>
          </a:solidFill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s-ES" sz="1800" b="1">
                <a:solidFill>
                  <a:srgbClr val="993300"/>
                </a:solidFill>
              </a:rPr>
              <a:t>2</a:t>
            </a:r>
            <a:r>
              <a:rPr lang="es-ES" sz="1800" b="1"/>
              <a:t>  </a:t>
            </a:r>
            <a:r>
              <a:rPr lang="es-ES" sz="1800" b="1">
                <a:solidFill>
                  <a:srgbClr val="008000"/>
                </a:solidFill>
              </a:rPr>
              <a:t>144677</a:t>
            </a:r>
            <a:endParaRPr lang="es-ES" sz="1800" b="1"/>
          </a:p>
          <a:p>
            <a:pPr>
              <a:spcBef>
                <a:spcPct val="50000"/>
              </a:spcBef>
            </a:pPr>
            <a:r>
              <a:rPr lang="es-ES" sz="1800" b="1">
                <a:solidFill>
                  <a:srgbClr val="993300"/>
                </a:solidFill>
              </a:rPr>
              <a:t>3  </a:t>
            </a:r>
            <a:r>
              <a:rPr lang="es-ES" sz="1800" b="1">
                <a:solidFill>
                  <a:srgbClr val="008000"/>
                </a:solidFill>
              </a:rPr>
              <a:t>028</a:t>
            </a:r>
            <a:endParaRPr lang="es-ES" sz="1800" b="1"/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s-ES" sz="1800" b="1">
                <a:solidFill>
                  <a:srgbClr val="993300"/>
                </a:solidFill>
              </a:rPr>
              <a:t>4</a:t>
            </a:r>
            <a:r>
              <a:rPr lang="es-ES" sz="1800" b="1"/>
              <a:t>  </a:t>
            </a:r>
            <a:r>
              <a:rPr lang="es-ES" sz="1800" b="1">
                <a:solidFill>
                  <a:srgbClr val="008000"/>
                </a:solidFill>
              </a:rPr>
              <a:t>1</a:t>
            </a:r>
          </a:p>
        </p:txBody>
      </p:sp>
      <p:sp>
        <p:nvSpPr>
          <p:cNvPr id="39" name="Rectangle 4"/>
          <p:cNvSpPr>
            <a:spLocks noChangeArrowheads="1"/>
          </p:cNvSpPr>
          <p:nvPr/>
        </p:nvSpPr>
        <p:spPr bwMode="auto">
          <a:xfrm>
            <a:off x="529207" y="603200"/>
            <a:ext cx="8248650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40" name="Rectangle 5"/>
          <p:cNvSpPr>
            <a:spLocks noChangeArrowheads="1"/>
          </p:cNvSpPr>
          <p:nvPr/>
        </p:nvSpPr>
        <p:spPr bwMode="auto">
          <a:xfrm>
            <a:off x="681607" y="1898600"/>
            <a:ext cx="8020050" cy="641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41" name="Rectangle 6"/>
          <p:cNvSpPr>
            <a:spLocks noChangeArrowheads="1"/>
          </p:cNvSpPr>
          <p:nvPr/>
        </p:nvSpPr>
        <p:spPr bwMode="auto">
          <a:xfrm>
            <a:off x="340295" y="261888"/>
            <a:ext cx="8683625" cy="8207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48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Organiz</a:t>
            </a:r>
            <a:r>
              <a:rPr lang="es-MX" sz="48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ación</a:t>
            </a:r>
            <a:r>
              <a:rPr lang="es-ES" sz="4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48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Dat</a:t>
            </a:r>
            <a:r>
              <a:rPr lang="es-MX" sz="4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os</a:t>
            </a:r>
            <a:r>
              <a:rPr lang="es-ES" sz="4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48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Num</a:t>
            </a:r>
            <a:r>
              <a:rPr lang="es-MX" sz="4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é</a:t>
            </a:r>
            <a:r>
              <a:rPr lang="es-ES" sz="48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ric</a:t>
            </a:r>
            <a:r>
              <a:rPr lang="es-MX" sz="4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os</a:t>
            </a:r>
            <a:endParaRPr lang="es-ES" sz="48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Rectangle 7"/>
          <p:cNvSpPr>
            <a:spLocks noChangeArrowheads="1"/>
          </p:cNvSpPr>
          <p:nvPr/>
        </p:nvSpPr>
        <p:spPr bwMode="auto">
          <a:xfrm>
            <a:off x="2969195" y="1823988"/>
            <a:ext cx="2968625" cy="528637"/>
          </a:xfrm>
          <a:prstGeom prst="rect">
            <a:avLst/>
          </a:prstGeom>
          <a:solidFill>
            <a:srgbClr val="FFFF99"/>
          </a:solidFill>
          <a:ln w="12700">
            <a:solidFill>
              <a:srgbClr val="CC6600"/>
            </a:solidFill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2800" b="1">
                <a:solidFill>
                  <a:srgbClr val="000066"/>
                </a:solidFill>
              </a:rPr>
              <a:t>Dat</a:t>
            </a:r>
            <a:r>
              <a:rPr lang="es-MX" sz="2800" b="1">
                <a:solidFill>
                  <a:srgbClr val="000066"/>
                </a:solidFill>
              </a:rPr>
              <a:t>os</a:t>
            </a:r>
            <a:r>
              <a:rPr lang="es-ES" sz="2800" b="1">
                <a:solidFill>
                  <a:srgbClr val="000066"/>
                </a:solidFill>
              </a:rPr>
              <a:t> Num</a:t>
            </a:r>
            <a:r>
              <a:rPr lang="es-MX" sz="2800" b="1">
                <a:solidFill>
                  <a:srgbClr val="000066"/>
                </a:solidFill>
              </a:rPr>
              <a:t>é</a:t>
            </a:r>
            <a:r>
              <a:rPr lang="es-ES" sz="2800" b="1">
                <a:solidFill>
                  <a:srgbClr val="000066"/>
                </a:solidFill>
              </a:rPr>
              <a:t>ric</a:t>
            </a:r>
            <a:r>
              <a:rPr lang="es-MX" sz="2800" b="1">
                <a:solidFill>
                  <a:srgbClr val="000066"/>
                </a:solidFill>
              </a:rPr>
              <a:t>os</a:t>
            </a:r>
            <a:endParaRPr lang="es-ES" sz="2800" b="1">
              <a:solidFill>
                <a:srgbClr val="000066"/>
              </a:solidFill>
            </a:endParaRPr>
          </a:p>
        </p:txBody>
      </p:sp>
      <p:sp>
        <p:nvSpPr>
          <p:cNvPr id="43" name="Line 8"/>
          <p:cNvSpPr>
            <a:spLocks noChangeShapeType="1"/>
          </p:cNvSpPr>
          <p:nvPr/>
        </p:nvSpPr>
        <p:spPr bwMode="auto">
          <a:xfrm>
            <a:off x="1576957" y="3117800"/>
            <a:ext cx="5156200" cy="0"/>
          </a:xfrm>
          <a:prstGeom prst="line">
            <a:avLst/>
          </a:prstGeom>
          <a:noFill/>
          <a:ln w="12700">
            <a:solidFill>
              <a:srgbClr val="CC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44" name="Line 9"/>
          <p:cNvSpPr>
            <a:spLocks noChangeShapeType="1"/>
          </p:cNvSpPr>
          <p:nvPr/>
        </p:nvSpPr>
        <p:spPr bwMode="auto">
          <a:xfrm>
            <a:off x="1519807" y="3174950"/>
            <a:ext cx="0" cy="508000"/>
          </a:xfrm>
          <a:prstGeom prst="line">
            <a:avLst/>
          </a:prstGeom>
          <a:noFill/>
          <a:ln w="12700">
            <a:solidFill>
              <a:srgbClr val="CC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45" name="Rectangle 10"/>
          <p:cNvSpPr>
            <a:spLocks noChangeArrowheads="1"/>
          </p:cNvSpPr>
          <p:nvPr/>
        </p:nvSpPr>
        <p:spPr bwMode="auto">
          <a:xfrm>
            <a:off x="378395" y="3728988"/>
            <a:ext cx="2589212" cy="466725"/>
          </a:xfrm>
          <a:prstGeom prst="rect">
            <a:avLst/>
          </a:prstGeom>
          <a:solidFill>
            <a:srgbClr val="FFFF99"/>
          </a:solidFill>
          <a:ln w="12700">
            <a:solidFill>
              <a:srgbClr val="CC6600"/>
            </a:solidFill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2400" b="1" dirty="0">
                <a:solidFill>
                  <a:srgbClr val="000066"/>
                </a:solidFill>
              </a:rPr>
              <a:t>Arr</a:t>
            </a:r>
            <a:r>
              <a:rPr lang="es-MX" sz="2400" b="1" dirty="0" smtClean="0">
                <a:solidFill>
                  <a:srgbClr val="000066"/>
                </a:solidFill>
              </a:rPr>
              <a:t>eglo</a:t>
            </a:r>
            <a:r>
              <a:rPr lang="es-ES" sz="2400" b="1" dirty="0" smtClean="0">
                <a:solidFill>
                  <a:srgbClr val="000066"/>
                </a:solidFill>
              </a:rPr>
              <a:t> </a:t>
            </a:r>
            <a:r>
              <a:rPr lang="es-ES" sz="2400" b="1" dirty="0" err="1">
                <a:solidFill>
                  <a:srgbClr val="000066"/>
                </a:solidFill>
              </a:rPr>
              <a:t>Orde</a:t>
            </a:r>
            <a:r>
              <a:rPr lang="es-MX" sz="2400" b="1" dirty="0">
                <a:solidFill>
                  <a:srgbClr val="000066"/>
                </a:solidFill>
              </a:rPr>
              <a:t>nado</a:t>
            </a:r>
            <a:endParaRPr lang="es-ES" sz="2400" b="1" dirty="0">
              <a:solidFill>
                <a:srgbClr val="000066"/>
              </a:solidFill>
            </a:endParaRPr>
          </a:p>
        </p:txBody>
      </p:sp>
      <p:sp>
        <p:nvSpPr>
          <p:cNvPr id="46" name="Line 11"/>
          <p:cNvSpPr>
            <a:spLocks noChangeShapeType="1"/>
          </p:cNvSpPr>
          <p:nvPr/>
        </p:nvSpPr>
        <p:spPr bwMode="auto">
          <a:xfrm>
            <a:off x="1443607" y="4241750"/>
            <a:ext cx="0" cy="908050"/>
          </a:xfrm>
          <a:prstGeom prst="line">
            <a:avLst/>
          </a:prstGeom>
          <a:noFill/>
          <a:ln w="12700">
            <a:solidFill>
              <a:srgbClr val="CC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47" name="Rectangle 12"/>
          <p:cNvSpPr>
            <a:spLocks noChangeArrowheads="1"/>
          </p:cNvSpPr>
          <p:nvPr/>
        </p:nvSpPr>
        <p:spPr bwMode="auto">
          <a:xfrm>
            <a:off x="378395" y="5100588"/>
            <a:ext cx="2359025" cy="758825"/>
          </a:xfrm>
          <a:prstGeom prst="rect">
            <a:avLst/>
          </a:prstGeom>
          <a:solidFill>
            <a:srgbClr val="FFFF99"/>
          </a:solidFill>
          <a:ln w="12700">
            <a:solidFill>
              <a:srgbClr val="CC6600"/>
            </a:solidFill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s-MX" sz="2400" b="1">
                <a:solidFill>
                  <a:srgbClr val="CC6600"/>
                </a:solidFill>
              </a:rPr>
              <a:t>Tallo</a:t>
            </a:r>
            <a:r>
              <a:rPr lang="es-ES" sz="2400" b="1">
                <a:solidFill>
                  <a:srgbClr val="000066"/>
                </a:solidFill>
              </a:rPr>
              <a:t> </a:t>
            </a:r>
            <a:r>
              <a:rPr lang="es-MX" sz="2400" b="1">
                <a:solidFill>
                  <a:srgbClr val="000000"/>
                </a:solidFill>
              </a:rPr>
              <a:t>y</a:t>
            </a:r>
            <a:r>
              <a:rPr lang="es-ES" sz="2400" b="1">
                <a:solidFill>
                  <a:srgbClr val="000000"/>
                </a:solidFill>
              </a:rPr>
              <a:t> </a:t>
            </a:r>
            <a:r>
              <a:rPr lang="es-MX" sz="2400" b="1">
                <a:solidFill>
                  <a:srgbClr val="009900"/>
                </a:solidFill>
              </a:rPr>
              <a:t>Hoja</a:t>
            </a:r>
            <a:endParaRPr lang="es-ES" sz="2400" b="1">
              <a:solidFill>
                <a:srgbClr val="009900"/>
              </a:solidFill>
            </a:endParaRPr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s-ES" sz="2400" b="1">
                <a:solidFill>
                  <a:srgbClr val="000000"/>
                </a:solidFill>
              </a:rPr>
              <a:t>Di</a:t>
            </a:r>
            <a:r>
              <a:rPr lang="es-MX" sz="2400" b="1">
                <a:solidFill>
                  <a:srgbClr val="000000"/>
                </a:solidFill>
              </a:rPr>
              <a:t>agrama</a:t>
            </a:r>
            <a:endParaRPr lang="es-ES" sz="2400" b="1">
              <a:solidFill>
                <a:srgbClr val="000000"/>
              </a:solidFill>
            </a:endParaRPr>
          </a:p>
        </p:txBody>
      </p:sp>
      <p:sp>
        <p:nvSpPr>
          <p:cNvPr id="48" name="Line 13"/>
          <p:cNvSpPr>
            <a:spLocks noChangeShapeType="1"/>
          </p:cNvSpPr>
          <p:nvPr/>
        </p:nvSpPr>
        <p:spPr bwMode="auto">
          <a:xfrm>
            <a:off x="6777607" y="3174950"/>
            <a:ext cx="0" cy="355600"/>
          </a:xfrm>
          <a:prstGeom prst="line">
            <a:avLst/>
          </a:prstGeom>
          <a:noFill/>
          <a:ln w="12700">
            <a:solidFill>
              <a:srgbClr val="CC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49" name="Rectangle 14"/>
          <p:cNvSpPr>
            <a:spLocks noChangeArrowheads="1"/>
          </p:cNvSpPr>
          <p:nvPr/>
        </p:nvSpPr>
        <p:spPr bwMode="auto">
          <a:xfrm>
            <a:off x="4950396" y="3576588"/>
            <a:ext cx="3459162" cy="766877"/>
          </a:xfrm>
          <a:prstGeom prst="rect">
            <a:avLst/>
          </a:prstGeom>
          <a:solidFill>
            <a:srgbClr val="EAEAEA"/>
          </a:solidFill>
          <a:ln w="12700">
            <a:solidFill>
              <a:srgbClr val="CC6600"/>
            </a:solidFill>
            <a:miter lim="800000"/>
            <a:headEnd/>
            <a:tailEnd/>
          </a:ln>
          <a:effectLst/>
        </p:spPr>
        <p:txBody>
          <a:bodyPr wrap="square"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200" b="1" dirty="0" err="1">
                <a:solidFill>
                  <a:srgbClr val="000066"/>
                </a:solidFill>
              </a:rPr>
              <a:t>Distribu</a:t>
            </a:r>
            <a:r>
              <a:rPr lang="es-MX" sz="2200" b="1" dirty="0">
                <a:solidFill>
                  <a:srgbClr val="000066"/>
                </a:solidFill>
              </a:rPr>
              <a:t>c</a:t>
            </a:r>
            <a:r>
              <a:rPr lang="es-ES" sz="2200" b="1" dirty="0">
                <a:solidFill>
                  <a:srgbClr val="000066"/>
                </a:solidFill>
              </a:rPr>
              <a:t>i</a:t>
            </a:r>
            <a:r>
              <a:rPr lang="es-MX" sz="2200" b="1" dirty="0">
                <a:solidFill>
                  <a:srgbClr val="000066"/>
                </a:solidFill>
              </a:rPr>
              <a:t>ó</a:t>
            </a:r>
            <a:r>
              <a:rPr lang="es-ES" sz="2200" b="1" dirty="0">
                <a:solidFill>
                  <a:srgbClr val="000066"/>
                </a:solidFill>
              </a:rPr>
              <a:t>n</a:t>
            </a:r>
            <a:r>
              <a:rPr lang="es-MX" sz="2200" b="1" dirty="0">
                <a:solidFill>
                  <a:srgbClr val="000066"/>
                </a:solidFill>
              </a:rPr>
              <a:t> de</a:t>
            </a:r>
            <a:r>
              <a:rPr lang="es-ES" sz="2200" b="1" dirty="0">
                <a:solidFill>
                  <a:srgbClr val="000066"/>
                </a:solidFill>
              </a:rPr>
              <a:t> </a:t>
            </a:r>
            <a:r>
              <a:rPr lang="es-ES" sz="2200" b="1" dirty="0" err="1">
                <a:solidFill>
                  <a:srgbClr val="000066"/>
                </a:solidFill>
              </a:rPr>
              <a:t>Fre</a:t>
            </a:r>
            <a:r>
              <a:rPr lang="es-MX" sz="2200" b="1" dirty="0">
                <a:solidFill>
                  <a:srgbClr val="000066"/>
                </a:solidFill>
              </a:rPr>
              <a:t>c</a:t>
            </a:r>
            <a:r>
              <a:rPr lang="es-ES" sz="2200" b="1" dirty="0" err="1">
                <a:solidFill>
                  <a:srgbClr val="000066"/>
                </a:solidFill>
              </a:rPr>
              <a:t>uenc</a:t>
            </a:r>
            <a:r>
              <a:rPr lang="es-MX" sz="2200" b="1" dirty="0" err="1">
                <a:solidFill>
                  <a:srgbClr val="000066"/>
                </a:solidFill>
              </a:rPr>
              <a:t>ia</a:t>
            </a:r>
            <a:endParaRPr lang="es-ES" sz="2200" b="1" dirty="0">
              <a:solidFill>
                <a:srgbClr val="000066"/>
              </a:solidFill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s-ES" sz="2200" b="1" dirty="0" err="1">
                <a:solidFill>
                  <a:srgbClr val="000066"/>
                </a:solidFill>
              </a:rPr>
              <a:t>Distribu</a:t>
            </a:r>
            <a:r>
              <a:rPr lang="es-MX" sz="2200" b="1" dirty="0">
                <a:solidFill>
                  <a:srgbClr val="000066"/>
                </a:solidFill>
              </a:rPr>
              <a:t>c</a:t>
            </a:r>
            <a:r>
              <a:rPr lang="es-ES" sz="2200" b="1" dirty="0">
                <a:solidFill>
                  <a:srgbClr val="000066"/>
                </a:solidFill>
              </a:rPr>
              <a:t>i</a:t>
            </a:r>
            <a:r>
              <a:rPr lang="es-MX" sz="2200" b="1" dirty="0">
                <a:solidFill>
                  <a:srgbClr val="000066"/>
                </a:solidFill>
              </a:rPr>
              <a:t>ó</a:t>
            </a:r>
            <a:r>
              <a:rPr lang="es-ES" sz="2200" b="1" dirty="0">
                <a:solidFill>
                  <a:srgbClr val="000066"/>
                </a:solidFill>
              </a:rPr>
              <a:t>n </a:t>
            </a:r>
            <a:r>
              <a:rPr lang="es-MX" sz="2200" b="1" dirty="0">
                <a:solidFill>
                  <a:srgbClr val="000066"/>
                </a:solidFill>
              </a:rPr>
              <a:t>Ac</a:t>
            </a:r>
            <a:r>
              <a:rPr lang="es-ES" sz="2200" b="1" dirty="0" err="1">
                <a:solidFill>
                  <a:srgbClr val="000066"/>
                </a:solidFill>
              </a:rPr>
              <a:t>umulativ</a:t>
            </a:r>
            <a:r>
              <a:rPr lang="es-MX" sz="2200" b="1" dirty="0">
                <a:solidFill>
                  <a:srgbClr val="000066"/>
                </a:solidFill>
              </a:rPr>
              <a:t>a</a:t>
            </a:r>
            <a:endParaRPr lang="es-ES" sz="2200" b="1" dirty="0">
              <a:solidFill>
                <a:srgbClr val="000066"/>
              </a:solidFill>
            </a:endParaRPr>
          </a:p>
        </p:txBody>
      </p:sp>
      <p:sp>
        <p:nvSpPr>
          <p:cNvPr id="50" name="Line 15"/>
          <p:cNvSpPr>
            <a:spLocks noChangeShapeType="1"/>
          </p:cNvSpPr>
          <p:nvPr/>
        </p:nvSpPr>
        <p:spPr bwMode="auto">
          <a:xfrm>
            <a:off x="6853807" y="4470350"/>
            <a:ext cx="0" cy="203200"/>
          </a:xfrm>
          <a:prstGeom prst="line">
            <a:avLst/>
          </a:prstGeom>
          <a:noFill/>
          <a:ln w="12700">
            <a:solidFill>
              <a:srgbClr val="CC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51" name="Line 16"/>
          <p:cNvSpPr>
            <a:spLocks noChangeShapeType="1"/>
          </p:cNvSpPr>
          <p:nvPr/>
        </p:nvSpPr>
        <p:spPr bwMode="auto">
          <a:xfrm>
            <a:off x="5082157" y="4718000"/>
            <a:ext cx="3327400" cy="0"/>
          </a:xfrm>
          <a:prstGeom prst="line">
            <a:avLst/>
          </a:prstGeom>
          <a:noFill/>
          <a:ln w="12700">
            <a:solidFill>
              <a:srgbClr val="CC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52" name="Line 17"/>
          <p:cNvSpPr>
            <a:spLocks noChangeShapeType="1"/>
          </p:cNvSpPr>
          <p:nvPr/>
        </p:nvSpPr>
        <p:spPr bwMode="auto">
          <a:xfrm>
            <a:off x="6320407" y="4775150"/>
            <a:ext cx="0" cy="203200"/>
          </a:xfrm>
          <a:prstGeom prst="line">
            <a:avLst/>
          </a:prstGeom>
          <a:noFill/>
          <a:ln w="12700">
            <a:solidFill>
              <a:srgbClr val="CC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53" name="Rectangle 18"/>
          <p:cNvSpPr>
            <a:spLocks noChangeArrowheads="1"/>
          </p:cNvSpPr>
          <p:nvPr/>
        </p:nvSpPr>
        <p:spPr bwMode="auto">
          <a:xfrm>
            <a:off x="5407595" y="5024388"/>
            <a:ext cx="1751012" cy="466725"/>
          </a:xfrm>
          <a:prstGeom prst="rect">
            <a:avLst/>
          </a:prstGeom>
          <a:solidFill>
            <a:srgbClr val="EAEAEA"/>
          </a:solidFill>
          <a:ln w="12700">
            <a:solidFill>
              <a:srgbClr val="CC6600"/>
            </a:solidFill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400" b="1" dirty="0" err="1">
                <a:solidFill>
                  <a:srgbClr val="000066"/>
                </a:solidFill>
              </a:rPr>
              <a:t>Histogram</a:t>
            </a:r>
            <a:r>
              <a:rPr lang="es-MX" sz="2400" b="1" dirty="0">
                <a:solidFill>
                  <a:srgbClr val="000066"/>
                </a:solidFill>
              </a:rPr>
              <a:t>a</a:t>
            </a:r>
            <a:endParaRPr lang="es-ES" sz="2400" b="1" dirty="0">
              <a:solidFill>
                <a:srgbClr val="000066"/>
              </a:solidFill>
            </a:endParaRPr>
          </a:p>
        </p:txBody>
      </p:sp>
      <p:sp>
        <p:nvSpPr>
          <p:cNvPr id="54" name="Line 19"/>
          <p:cNvSpPr>
            <a:spLocks noChangeShapeType="1"/>
          </p:cNvSpPr>
          <p:nvPr/>
        </p:nvSpPr>
        <p:spPr bwMode="auto">
          <a:xfrm>
            <a:off x="7615807" y="4775150"/>
            <a:ext cx="0" cy="984250"/>
          </a:xfrm>
          <a:prstGeom prst="line">
            <a:avLst/>
          </a:prstGeom>
          <a:noFill/>
          <a:ln w="12700">
            <a:solidFill>
              <a:srgbClr val="CC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55" name="Rectangle 20"/>
          <p:cNvSpPr>
            <a:spLocks noChangeArrowheads="1"/>
          </p:cNvSpPr>
          <p:nvPr/>
        </p:nvSpPr>
        <p:spPr bwMode="auto">
          <a:xfrm>
            <a:off x="7007795" y="5786388"/>
            <a:ext cx="1446212" cy="466725"/>
          </a:xfrm>
          <a:prstGeom prst="rect">
            <a:avLst/>
          </a:prstGeom>
          <a:solidFill>
            <a:srgbClr val="EAEAEA"/>
          </a:solidFill>
          <a:ln w="12700">
            <a:solidFill>
              <a:srgbClr val="CC6600"/>
            </a:solidFill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400" b="1">
                <a:solidFill>
                  <a:srgbClr val="000066"/>
                </a:solidFill>
              </a:rPr>
              <a:t>Pol</a:t>
            </a:r>
            <a:r>
              <a:rPr lang="es-MX" sz="2400" b="1">
                <a:solidFill>
                  <a:srgbClr val="000066"/>
                </a:solidFill>
              </a:rPr>
              <a:t>i</a:t>
            </a:r>
            <a:r>
              <a:rPr lang="es-ES" sz="2400" b="1">
                <a:solidFill>
                  <a:srgbClr val="000066"/>
                </a:solidFill>
              </a:rPr>
              <a:t>gon</a:t>
            </a:r>
            <a:r>
              <a:rPr lang="es-MX" sz="2400" b="1">
                <a:solidFill>
                  <a:srgbClr val="000066"/>
                </a:solidFill>
              </a:rPr>
              <a:t>o</a:t>
            </a:r>
            <a:endParaRPr lang="es-ES" sz="2400" b="1">
              <a:solidFill>
                <a:srgbClr val="000066"/>
              </a:solidFill>
            </a:endParaRPr>
          </a:p>
        </p:txBody>
      </p:sp>
      <p:sp>
        <p:nvSpPr>
          <p:cNvPr id="56" name="Line 21"/>
          <p:cNvSpPr>
            <a:spLocks noChangeShapeType="1"/>
          </p:cNvSpPr>
          <p:nvPr/>
        </p:nvSpPr>
        <p:spPr bwMode="auto">
          <a:xfrm>
            <a:off x="8454007" y="4775150"/>
            <a:ext cx="0" cy="127000"/>
          </a:xfrm>
          <a:prstGeom prst="line">
            <a:avLst/>
          </a:prstGeom>
          <a:noFill/>
          <a:ln w="12700">
            <a:solidFill>
              <a:srgbClr val="CC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57" name="Rectangle 22"/>
          <p:cNvSpPr>
            <a:spLocks noChangeArrowheads="1"/>
          </p:cNvSpPr>
          <p:nvPr/>
        </p:nvSpPr>
        <p:spPr bwMode="auto">
          <a:xfrm>
            <a:off x="7996807" y="4946600"/>
            <a:ext cx="1063625" cy="466725"/>
          </a:xfrm>
          <a:prstGeom prst="rect">
            <a:avLst/>
          </a:prstGeom>
          <a:solidFill>
            <a:srgbClr val="EAEAEA"/>
          </a:solidFill>
          <a:ln w="12700">
            <a:solidFill>
              <a:srgbClr val="CC6600"/>
            </a:solidFill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400" b="1" dirty="0" err="1">
                <a:solidFill>
                  <a:srgbClr val="000066"/>
                </a:solidFill>
              </a:rPr>
              <a:t>Ogiv</a:t>
            </a:r>
            <a:r>
              <a:rPr lang="es-MX" sz="2400" b="1" dirty="0">
                <a:solidFill>
                  <a:srgbClr val="000066"/>
                </a:solidFill>
              </a:rPr>
              <a:t>a</a:t>
            </a:r>
            <a:endParaRPr lang="es-ES" sz="2400" b="1" dirty="0">
              <a:solidFill>
                <a:srgbClr val="000066"/>
              </a:solidFill>
            </a:endParaRPr>
          </a:p>
        </p:txBody>
      </p:sp>
      <p:sp>
        <p:nvSpPr>
          <p:cNvPr id="58" name="Line 23"/>
          <p:cNvSpPr>
            <a:spLocks noChangeShapeType="1"/>
          </p:cNvSpPr>
          <p:nvPr/>
        </p:nvSpPr>
        <p:spPr bwMode="auto">
          <a:xfrm>
            <a:off x="5025007" y="4775150"/>
            <a:ext cx="0" cy="965200"/>
          </a:xfrm>
          <a:prstGeom prst="line">
            <a:avLst/>
          </a:prstGeom>
          <a:noFill/>
          <a:ln w="12700">
            <a:solidFill>
              <a:srgbClr val="CC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59" name="Rectangle 24"/>
          <p:cNvSpPr>
            <a:spLocks noChangeArrowheads="1"/>
          </p:cNvSpPr>
          <p:nvPr/>
        </p:nvSpPr>
        <p:spPr bwMode="auto">
          <a:xfrm>
            <a:off x="4569395" y="5786388"/>
            <a:ext cx="1139825" cy="466725"/>
          </a:xfrm>
          <a:prstGeom prst="rect">
            <a:avLst/>
          </a:prstGeom>
          <a:solidFill>
            <a:srgbClr val="EAEAEA"/>
          </a:solidFill>
          <a:ln w="12700">
            <a:solidFill>
              <a:srgbClr val="CC6600"/>
            </a:solidFill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400" b="1" dirty="0" err="1">
                <a:solidFill>
                  <a:srgbClr val="000066"/>
                </a:solidFill>
              </a:rPr>
              <a:t>Tabl</a:t>
            </a:r>
            <a:r>
              <a:rPr lang="es-MX" sz="2400" b="1" dirty="0">
                <a:solidFill>
                  <a:srgbClr val="000066"/>
                </a:solidFill>
              </a:rPr>
              <a:t>a</a:t>
            </a:r>
            <a:r>
              <a:rPr lang="es-ES" sz="2400" b="1" dirty="0">
                <a:solidFill>
                  <a:srgbClr val="000066"/>
                </a:solidFill>
              </a:rPr>
              <a:t>s</a:t>
            </a:r>
          </a:p>
        </p:txBody>
      </p:sp>
      <p:sp>
        <p:nvSpPr>
          <p:cNvPr id="60" name="Line 25"/>
          <p:cNvSpPr>
            <a:spLocks noChangeShapeType="1"/>
          </p:cNvSpPr>
          <p:nvPr/>
        </p:nvSpPr>
        <p:spPr bwMode="auto">
          <a:xfrm>
            <a:off x="2967607" y="5581600"/>
            <a:ext cx="0" cy="876300"/>
          </a:xfrm>
          <a:prstGeom prst="line">
            <a:avLst/>
          </a:prstGeom>
          <a:noFill/>
          <a:ln w="25400">
            <a:solidFill>
              <a:srgbClr val="99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graphicFrame>
        <p:nvGraphicFramePr>
          <p:cNvPr id="61" name="Object 26">
            <a:hlinkClick r:id="" action="ppaction://ole?verb=0"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58253392"/>
              </p:ext>
            </p:extLst>
          </p:nvPr>
        </p:nvGraphicFramePr>
        <p:xfrm>
          <a:off x="3426271" y="5687268"/>
          <a:ext cx="1001713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39" name="Clip" r:id="rId3" imgW="1000080" imgH="1052280" progId="">
                  <p:embed/>
                </p:oleObj>
              </mc:Choice>
              <mc:Fallback>
                <p:oleObj name="Clip" r:id="rId3" imgW="1000080" imgH="1052280" progId="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6271" y="5687268"/>
                        <a:ext cx="1001713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" name="Rectangle 27"/>
          <p:cNvSpPr>
            <a:spLocks noChangeArrowheads="1"/>
          </p:cNvSpPr>
          <p:nvPr/>
        </p:nvSpPr>
        <p:spPr bwMode="auto">
          <a:xfrm>
            <a:off x="5902895" y="1938288"/>
            <a:ext cx="3349625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600" dirty="0">
                <a:solidFill>
                  <a:schemeClr val="bg1"/>
                </a:solidFill>
              </a:rPr>
              <a:t>41, 24, 32, 26, 27, 27, 30, 24, 38, 21</a:t>
            </a:r>
          </a:p>
        </p:txBody>
      </p:sp>
      <p:sp>
        <p:nvSpPr>
          <p:cNvPr id="63" name="Rectangle 28"/>
          <p:cNvSpPr>
            <a:spLocks noChangeArrowheads="1"/>
          </p:cNvSpPr>
          <p:nvPr/>
        </p:nvSpPr>
        <p:spPr bwMode="auto">
          <a:xfrm>
            <a:off x="35494" y="4148088"/>
            <a:ext cx="4568826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600" dirty="0">
                <a:solidFill>
                  <a:schemeClr val="bg1"/>
                </a:solidFill>
              </a:rPr>
              <a:t>21, 24, 24, 26, 27, 27, 30, 32, 38, 41</a:t>
            </a:r>
          </a:p>
        </p:txBody>
      </p:sp>
    </p:spTree>
    <p:extLst>
      <p:ext uri="{BB962C8B-B14F-4D97-AF65-F5344CB8AC3E}">
        <p14:creationId xmlns:p14="http://schemas.microsoft.com/office/powerpoint/2010/main" val="1962998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3 Conector recto"/>
          <p:cNvCxnSpPr/>
          <p:nvPr/>
        </p:nvCxnSpPr>
        <p:spPr>
          <a:xfrm>
            <a:off x="0" y="1340768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2"/>
          <p:cNvSpPr>
            <a:spLocks noChangeArrowheads="1"/>
          </p:cNvSpPr>
          <p:nvPr/>
        </p:nvSpPr>
        <p:spPr bwMode="auto">
          <a:xfrm>
            <a:off x="4267200" y="3124200"/>
            <a:ext cx="457200" cy="609600"/>
          </a:xfrm>
          <a:prstGeom prst="ellipse">
            <a:avLst/>
          </a:prstGeom>
          <a:solidFill>
            <a:srgbClr val="FFFFCC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5791200" y="3810000"/>
            <a:ext cx="2286000" cy="2438400"/>
          </a:xfrm>
          <a:prstGeom prst="rect">
            <a:avLst/>
          </a:prstGeom>
          <a:solidFill>
            <a:srgbClr val="FFFFCC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5791200" y="4167188"/>
            <a:ext cx="2209800" cy="454025"/>
          </a:xfrm>
          <a:prstGeom prst="rect">
            <a:avLst/>
          </a:prstGeom>
          <a:solidFill>
            <a:srgbClr val="FFFFCC"/>
          </a:solidFill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/>
              <a:t>  </a:t>
            </a:r>
            <a:r>
              <a:rPr lang="es-ES" b="1">
                <a:solidFill>
                  <a:srgbClr val="CC6600"/>
                </a:solidFill>
              </a:rPr>
              <a:t>2    </a:t>
            </a:r>
            <a:r>
              <a:rPr lang="es-ES" b="1">
                <a:solidFill>
                  <a:srgbClr val="008000"/>
                </a:solidFill>
              </a:rPr>
              <a:t>1 4 4 6 7 7 </a:t>
            </a: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609600" y="1828800"/>
            <a:ext cx="8020050" cy="641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280988" y="204788"/>
            <a:ext cx="8658225" cy="8207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48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Organiz</a:t>
            </a:r>
            <a:r>
              <a:rPr lang="es-MX" sz="48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ación</a:t>
            </a:r>
            <a:r>
              <a:rPr lang="es-ES" sz="4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48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Dat</a:t>
            </a:r>
            <a:r>
              <a:rPr lang="es-MX" sz="4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os</a:t>
            </a:r>
            <a:r>
              <a:rPr lang="es-ES" sz="4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48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Num</a:t>
            </a:r>
            <a:r>
              <a:rPr lang="es-MX" sz="4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é</a:t>
            </a:r>
            <a:r>
              <a:rPr lang="es-ES" sz="48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ric</a:t>
            </a:r>
            <a:r>
              <a:rPr lang="es-MX" sz="4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os</a:t>
            </a:r>
            <a:r>
              <a:rPr lang="es-ES" sz="4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304800" y="1676400"/>
            <a:ext cx="84010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4" name="Rectangle 8"/>
          <p:cNvSpPr>
            <a:spLocks noChangeArrowheads="1"/>
          </p:cNvSpPr>
          <p:nvPr/>
        </p:nvSpPr>
        <p:spPr bwMode="auto">
          <a:xfrm>
            <a:off x="490538" y="1724025"/>
            <a:ext cx="8429625" cy="3063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  <a:buSzPct val="100000"/>
              <a:buFontTx/>
              <a:buChar char="•"/>
            </a:pPr>
            <a:r>
              <a:rPr lang="es-E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Dat</a:t>
            </a:r>
            <a:r>
              <a:rPr lang="es-MX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os</a:t>
            </a:r>
            <a:r>
              <a:rPr lang="es-E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MX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desordenados</a:t>
            </a:r>
            <a:r>
              <a:rPr lang="es-E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s-MX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como se</a:t>
            </a:r>
            <a:r>
              <a:rPr lang="es-E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colect</a:t>
            </a:r>
            <a:r>
              <a:rPr lang="es-MX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aron</a:t>
            </a:r>
            <a:r>
              <a:rPr lang="es-E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):</a:t>
            </a:r>
          </a:p>
          <a:p>
            <a:pPr lvl="1">
              <a:lnSpc>
                <a:spcPct val="120000"/>
              </a:lnSpc>
            </a:pPr>
            <a:r>
              <a:rPr lang="es-E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24, 26, 24, 21, 27, 27, 30, 41, 32, 38</a:t>
            </a:r>
          </a:p>
          <a:p>
            <a:pPr>
              <a:lnSpc>
                <a:spcPct val="120000"/>
              </a:lnSpc>
              <a:buSzPct val="100000"/>
              <a:buFontTx/>
              <a:buChar char="•"/>
            </a:pPr>
            <a:r>
              <a:rPr lang="es-E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Dat</a:t>
            </a:r>
            <a:r>
              <a:rPr lang="es-MX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os</a:t>
            </a:r>
            <a:r>
              <a:rPr lang="es-E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MX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s-E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rde</a:t>
            </a:r>
            <a:r>
              <a:rPr lang="es-MX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nados</a:t>
            </a:r>
            <a:r>
              <a:rPr lang="es-E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MX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en</a:t>
            </a:r>
            <a:r>
              <a:rPr lang="es-E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MX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forma ascendente</a:t>
            </a:r>
            <a:r>
              <a:rPr lang="es-E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s-ES" sz="2800" b="1" dirty="0">
                <a:solidFill>
                  <a:srgbClr val="000066"/>
                </a:solidFill>
              </a:rPr>
              <a:t>	</a:t>
            </a:r>
            <a:r>
              <a:rPr lang="es-ES" sz="2800" b="1" dirty="0" smtClean="0">
                <a:solidFill>
                  <a:srgbClr val="000066"/>
                </a:solidFill>
              </a:rPr>
              <a:t>          </a:t>
            </a:r>
            <a:r>
              <a:rPr lang="es-E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21, 24, 24, 26, 27, 27, </a:t>
            </a:r>
            <a:r>
              <a:rPr lang="es-ES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s-ES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s-E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32, 38, 41</a:t>
            </a:r>
          </a:p>
          <a:p>
            <a:endParaRPr lang="es-ES" sz="3600" b="1" dirty="0">
              <a:solidFill>
                <a:srgbClr val="CC6600"/>
              </a:solidFill>
            </a:endParaRPr>
          </a:p>
          <a:p>
            <a:pPr>
              <a:buSzPct val="100000"/>
              <a:buFontTx/>
              <a:buChar char="•"/>
            </a:pPr>
            <a:r>
              <a:rPr lang="es-MX" sz="3600" b="1" dirty="0">
                <a:solidFill>
                  <a:srgbClr val="EC7600"/>
                </a:solidFill>
              </a:rPr>
              <a:t>Tallo</a:t>
            </a:r>
            <a:r>
              <a:rPr lang="es-ES" sz="3600" b="1" dirty="0">
                <a:solidFill>
                  <a:srgbClr val="CC6600"/>
                </a:solidFill>
              </a:rPr>
              <a:t> </a:t>
            </a:r>
            <a:r>
              <a:rPr lang="es-MX" sz="3600" b="1" dirty="0">
                <a:solidFill>
                  <a:schemeClr val="bg1"/>
                </a:solidFill>
              </a:rPr>
              <a:t>y</a:t>
            </a:r>
            <a:r>
              <a:rPr lang="es-ES" sz="3600" b="1" dirty="0"/>
              <a:t> </a:t>
            </a:r>
            <a:r>
              <a:rPr lang="es-MX" sz="3600" b="1" dirty="0">
                <a:solidFill>
                  <a:srgbClr val="00FF00"/>
                </a:solidFill>
              </a:rPr>
              <a:t>Hoja</a:t>
            </a:r>
            <a:r>
              <a:rPr lang="es-ES" sz="3600" b="1" dirty="0">
                <a:solidFill>
                  <a:srgbClr val="008000"/>
                </a:solidFill>
              </a:rPr>
              <a:t> </a:t>
            </a:r>
            <a:r>
              <a:rPr lang="es-MX" sz="3600" b="1" dirty="0">
                <a:solidFill>
                  <a:schemeClr val="bg1"/>
                </a:solidFill>
              </a:rPr>
              <a:t>Diagrama</a:t>
            </a:r>
            <a:r>
              <a:rPr lang="es-ES" sz="3600" b="1" dirty="0">
                <a:solidFill>
                  <a:schemeClr val="bg1"/>
                </a:solidFill>
              </a:rPr>
              <a:t>:</a:t>
            </a:r>
          </a:p>
        </p:txBody>
      </p:sp>
      <p:sp>
        <p:nvSpPr>
          <p:cNvPr id="15" name="Line 9"/>
          <p:cNvSpPr>
            <a:spLocks noChangeShapeType="1"/>
          </p:cNvSpPr>
          <p:nvPr/>
        </p:nvSpPr>
        <p:spPr bwMode="auto">
          <a:xfrm>
            <a:off x="6324600" y="4211638"/>
            <a:ext cx="0" cy="1757362"/>
          </a:xfrm>
          <a:prstGeom prst="line">
            <a:avLst/>
          </a:prstGeom>
          <a:noFill/>
          <a:ln w="25400">
            <a:solidFill>
              <a:srgbClr val="99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5943600" y="4724400"/>
            <a:ext cx="21050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>
                <a:solidFill>
                  <a:srgbClr val="CC6600"/>
                </a:solidFill>
              </a:rPr>
              <a:t>3    </a:t>
            </a:r>
            <a:r>
              <a:rPr lang="es-ES" b="1">
                <a:solidFill>
                  <a:srgbClr val="008000"/>
                </a:solidFill>
              </a:rPr>
              <a:t>0 2 8</a:t>
            </a:r>
          </a:p>
        </p:txBody>
      </p:sp>
      <p:sp>
        <p:nvSpPr>
          <p:cNvPr id="17" name="Rectangle 11"/>
          <p:cNvSpPr>
            <a:spLocks noChangeArrowheads="1"/>
          </p:cNvSpPr>
          <p:nvPr/>
        </p:nvSpPr>
        <p:spPr bwMode="auto">
          <a:xfrm>
            <a:off x="5943600" y="5334000"/>
            <a:ext cx="14192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>
                <a:solidFill>
                  <a:srgbClr val="CC6600"/>
                </a:solidFill>
              </a:rPr>
              <a:t>4    </a:t>
            </a:r>
            <a:r>
              <a:rPr lang="es-ES" b="1">
                <a:solidFill>
                  <a:srgbClr val="008000"/>
                </a:solidFill>
              </a:rPr>
              <a:t>1</a:t>
            </a:r>
          </a:p>
        </p:txBody>
      </p:sp>
      <p:sp>
        <p:nvSpPr>
          <p:cNvPr id="18" name="Line 12"/>
          <p:cNvSpPr>
            <a:spLocks noChangeShapeType="1"/>
          </p:cNvSpPr>
          <p:nvPr/>
        </p:nvSpPr>
        <p:spPr bwMode="auto">
          <a:xfrm>
            <a:off x="4436790" y="3557588"/>
            <a:ext cx="1503362" cy="1274762"/>
          </a:xfrm>
          <a:prstGeom prst="line">
            <a:avLst/>
          </a:prstGeom>
          <a:noFill/>
          <a:ln w="12700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9" name="Line 13"/>
          <p:cNvSpPr>
            <a:spLocks noChangeShapeType="1"/>
          </p:cNvSpPr>
          <p:nvPr/>
        </p:nvSpPr>
        <p:spPr bwMode="auto">
          <a:xfrm>
            <a:off x="4559846" y="3501008"/>
            <a:ext cx="1884362" cy="1274762"/>
          </a:xfrm>
          <a:prstGeom prst="line">
            <a:avLst/>
          </a:prstGeom>
          <a:noFill/>
          <a:ln w="12700">
            <a:solidFill>
              <a:srgbClr val="0099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2286000" y="4495800"/>
            <a:ext cx="2000250" cy="244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graphicFrame>
        <p:nvGraphicFramePr>
          <p:cNvPr id="21" name="Object 15">
            <a:hlinkClick r:id="" action="ppaction://ole?verb=0"/>
          </p:cNvPr>
          <p:cNvGraphicFramePr>
            <a:graphicFrameLocks/>
          </p:cNvGraphicFramePr>
          <p:nvPr/>
        </p:nvGraphicFramePr>
        <p:xfrm>
          <a:off x="7086600" y="5105400"/>
          <a:ext cx="12827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3" name="Clip" r:id="rId3" imgW="1280880" imgH="1357200" progId="">
                  <p:embed/>
                </p:oleObj>
              </mc:Choice>
              <mc:Fallback>
                <p:oleObj name="Clip" r:id="rId3" imgW="1280880" imgH="1357200" progId="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5105400"/>
                        <a:ext cx="12827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83563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3 Conector recto"/>
          <p:cNvCxnSpPr/>
          <p:nvPr/>
        </p:nvCxnSpPr>
        <p:spPr>
          <a:xfrm>
            <a:off x="0" y="1340768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Object 2">
            <a:hlinkClick r:id="" action="ppaction://ole?verb=0"/>
          </p:cNvPr>
          <p:cNvGraphicFramePr>
            <a:graphicFrameLocks/>
          </p:cNvGraphicFramePr>
          <p:nvPr/>
        </p:nvGraphicFramePr>
        <p:xfrm>
          <a:off x="7591425" y="4114800"/>
          <a:ext cx="1920875" cy="1446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05" name="Worksheet" r:id="rId3" imgW="1919160" imgH="1444320" progId="Excel.Sheet.8">
                  <p:embed/>
                </p:oleObj>
              </mc:Choice>
              <mc:Fallback>
                <p:oleObj name="Worksheet" r:id="rId3" imgW="1919160" imgH="1444320" progId="Excel.Shee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1425" y="4114800"/>
                        <a:ext cx="1920875" cy="1446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3">
            <a:hlinkClick r:id="" action="ppaction://ole?verb=0"/>
          </p:cNvPr>
          <p:cNvGraphicFramePr>
            <a:graphicFrameLocks/>
          </p:cNvGraphicFramePr>
          <p:nvPr/>
        </p:nvGraphicFramePr>
        <p:xfrm>
          <a:off x="6019800" y="5334000"/>
          <a:ext cx="1663700" cy="1239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06" name="Worksheet" r:id="rId5" imgW="1661760" imgH="1238040" progId="Excel.Sheet.8">
                  <p:embed/>
                </p:oleObj>
              </mc:Choice>
              <mc:Fallback>
                <p:oleObj name="Worksheet" r:id="rId5" imgW="1661760" imgH="1238040" progId="Excel.Shee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5334000"/>
                        <a:ext cx="1663700" cy="1239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4"/>
          <p:cNvSpPr>
            <a:spLocks noChangeArrowheads="1"/>
          </p:cNvSpPr>
          <p:nvPr/>
        </p:nvSpPr>
        <p:spPr bwMode="auto">
          <a:xfrm flipH="1">
            <a:off x="2589213" y="5561013"/>
            <a:ext cx="1295400" cy="1106487"/>
          </a:xfrm>
          <a:prstGeom prst="rect">
            <a:avLst/>
          </a:prstGeom>
          <a:solidFill>
            <a:srgbClr val="EAEAEA"/>
          </a:solidFill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800" b="1">
                <a:solidFill>
                  <a:srgbClr val="993300"/>
                </a:solidFill>
              </a:rPr>
              <a:t>2</a:t>
            </a:r>
            <a:r>
              <a:rPr lang="es-ES" sz="1800" b="1"/>
              <a:t>   </a:t>
            </a:r>
            <a:r>
              <a:rPr lang="es-ES" sz="1800" b="1">
                <a:solidFill>
                  <a:srgbClr val="008000"/>
                </a:solidFill>
              </a:rPr>
              <a:t>144677</a:t>
            </a:r>
            <a:endParaRPr lang="es-ES" sz="1800" b="1"/>
          </a:p>
          <a:p>
            <a:pPr>
              <a:spcBef>
                <a:spcPct val="50000"/>
              </a:spcBef>
            </a:pPr>
            <a:r>
              <a:rPr lang="es-ES" sz="1800" b="1">
                <a:solidFill>
                  <a:srgbClr val="993300"/>
                </a:solidFill>
              </a:rPr>
              <a:t>3   </a:t>
            </a:r>
            <a:r>
              <a:rPr lang="es-ES" sz="1800" b="1">
                <a:solidFill>
                  <a:srgbClr val="008000"/>
                </a:solidFill>
              </a:rPr>
              <a:t>028</a:t>
            </a:r>
            <a:endParaRPr lang="es-ES" sz="1800" b="1"/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s-ES" sz="1800" b="1">
                <a:solidFill>
                  <a:srgbClr val="993300"/>
                </a:solidFill>
              </a:rPr>
              <a:t>4</a:t>
            </a:r>
            <a:r>
              <a:rPr lang="es-ES" sz="1800" b="1"/>
              <a:t>   </a:t>
            </a:r>
            <a:r>
              <a:rPr lang="es-ES" sz="1800" b="1">
                <a:solidFill>
                  <a:srgbClr val="008000"/>
                </a:solidFill>
              </a:rPr>
              <a:t>1</a:t>
            </a: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24" name="Rectangle 8"/>
          <p:cNvSpPr>
            <a:spLocks noChangeArrowheads="1"/>
          </p:cNvSpPr>
          <p:nvPr/>
        </p:nvSpPr>
        <p:spPr bwMode="auto">
          <a:xfrm>
            <a:off x="304800" y="1676400"/>
            <a:ext cx="84010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25" name="Rectangle 9"/>
          <p:cNvSpPr>
            <a:spLocks noChangeArrowheads="1"/>
          </p:cNvSpPr>
          <p:nvPr/>
        </p:nvSpPr>
        <p:spPr bwMode="auto">
          <a:xfrm>
            <a:off x="2897188" y="1754188"/>
            <a:ext cx="2968625" cy="528637"/>
          </a:xfrm>
          <a:prstGeom prst="rect">
            <a:avLst/>
          </a:prstGeom>
          <a:solidFill>
            <a:srgbClr val="FFFF99"/>
          </a:solidFill>
          <a:ln w="12700">
            <a:solidFill>
              <a:srgbClr val="CC6600"/>
            </a:solidFill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Dat</a:t>
            </a:r>
            <a:r>
              <a:rPr lang="es-MX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os</a:t>
            </a:r>
            <a:r>
              <a:rPr lang="es-ES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8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Num</a:t>
            </a:r>
            <a:r>
              <a:rPr lang="es-MX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é</a:t>
            </a:r>
            <a:r>
              <a:rPr lang="es-ES" sz="28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ric</a:t>
            </a:r>
            <a:r>
              <a:rPr lang="es-MX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os</a:t>
            </a:r>
            <a:endParaRPr lang="es-ES" sz="2800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>
            <a:off x="4419600" y="2414588"/>
            <a:ext cx="0" cy="531812"/>
          </a:xfrm>
          <a:prstGeom prst="line">
            <a:avLst/>
          </a:prstGeom>
          <a:noFill/>
          <a:ln w="12700">
            <a:solidFill>
              <a:srgbClr val="CC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27" name="Line 11"/>
          <p:cNvSpPr>
            <a:spLocks noChangeShapeType="1"/>
          </p:cNvSpPr>
          <p:nvPr/>
        </p:nvSpPr>
        <p:spPr bwMode="auto">
          <a:xfrm>
            <a:off x="1500188" y="3048000"/>
            <a:ext cx="5027612" cy="0"/>
          </a:xfrm>
          <a:prstGeom prst="line">
            <a:avLst/>
          </a:prstGeom>
          <a:noFill/>
          <a:ln w="12700">
            <a:solidFill>
              <a:srgbClr val="CC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28" name="Line 12"/>
          <p:cNvSpPr>
            <a:spLocks noChangeShapeType="1"/>
          </p:cNvSpPr>
          <p:nvPr/>
        </p:nvSpPr>
        <p:spPr bwMode="auto">
          <a:xfrm>
            <a:off x="1447800" y="3048000"/>
            <a:ext cx="0" cy="379413"/>
          </a:xfrm>
          <a:prstGeom prst="line">
            <a:avLst/>
          </a:prstGeom>
          <a:noFill/>
          <a:ln w="12700">
            <a:solidFill>
              <a:srgbClr val="CC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29" name="Rectangle 13"/>
          <p:cNvSpPr>
            <a:spLocks noChangeArrowheads="1"/>
          </p:cNvSpPr>
          <p:nvPr/>
        </p:nvSpPr>
        <p:spPr bwMode="auto">
          <a:xfrm>
            <a:off x="152400" y="3581400"/>
            <a:ext cx="2894013" cy="459100"/>
          </a:xfrm>
          <a:prstGeom prst="rect">
            <a:avLst/>
          </a:prstGeom>
          <a:solidFill>
            <a:srgbClr val="EAEAEA"/>
          </a:solidFill>
          <a:ln w="12700">
            <a:solidFill>
              <a:srgbClr val="CC6600"/>
            </a:solidFill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Arr</a:t>
            </a:r>
            <a:r>
              <a:rPr lang="es-MX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eglo</a:t>
            </a:r>
            <a:r>
              <a:rPr lang="es-ES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Orde</a:t>
            </a:r>
            <a:r>
              <a:rPr lang="es-MX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nado</a:t>
            </a:r>
            <a:endParaRPr lang="es-ES" sz="2400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Line 14"/>
          <p:cNvSpPr>
            <a:spLocks noChangeShapeType="1"/>
          </p:cNvSpPr>
          <p:nvPr/>
        </p:nvSpPr>
        <p:spPr bwMode="auto">
          <a:xfrm>
            <a:off x="1371600" y="4338638"/>
            <a:ext cx="0" cy="741362"/>
          </a:xfrm>
          <a:prstGeom prst="line">
            <a:avLst/>
          </a:prstGeom>
          <a:noFill/>
          <a:ln w="12700">
            <a:solidFill>
              <a:srgbClr val="CC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1" name="Rectangle 15"/>
          <p:cNvSpPr>
            <a:spLocks noChangeArrowheads="1"/>
          </p:cNvSpPr>
          <p:nvPr/>
        </p:nvSpPr>
        <p:spPr bwMode="auto">
          <a:xfrm>
            <a:off x="306388" y="5030788"/>
            <a:ext cx="2359025" cy="754566"/>
          </a:xfrm>
          <a:prstGeom prst="rect">
            <a:avLst/>
          </a:prstGeom>
          <a:solidFill>
            <a:srgbClr val="EAEAEA"/>
          </a:solidFill>
          <a:ln w="12700">
            <a:solidFill>
              <a:srgbClr val="CC6600"/>
            </a:solidFill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s-MX" sz="2400" b="1" dirty="0">
                <a:solidFill>
                  <a:srgbClr val="CC6600"/>
                </a:solidFill>
                <a:latin typeface="Times New Roman" pitchFamily="18" charset="0"/>
                <a:cs typeface="Times New Roman" pitchFamily="18" charset="0"/>
              </a:rPr>
              <a:t>Tallo</a:t>
            </a:r>
            <a:r>
              <a:rPr lang="es-ES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MX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s-ES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MX" sz="24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Hoja</a:t>
            </a:r>
            <a:endParaRPr lang="es-ES" sz="2400" b="1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s-ES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s-MX" sz="24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iagrama</a:t>
            </a:r>
            <a:endParaRPr lang="es-ES" sz="2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Line 16"/>
          <p:cNvSpPr>
            <a:spLocks noChangeShapeType="1"/>
          </p:cNvSpPr>
          <p:nvPr/>
        </p:nvSpPr>
        <p:spPr bwMode="auto">
          <a:xfrm>
            <a:off x="6553200" y="3048000"/>
            <a:ext cx="0" cy="284163"/>
          </a:xfrm>
          <a:prstGeom prst="line">
            <a:avLst/>
          </a:prstGeom>
          <a:noFill/>
          <a:ln w="12700">
            <a:solidFill>
              <a:srgbClr val="CC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3" name="Line 17"/>
          <p:cNvSpPr>
            <a:spLocks noChangeShapeType="1"/>
          </p:cNvSpPr>
          <p:nvPr/>
        </p:nvSpPr>
        <p:spPr bwMode="auto">
          <a:xfrm>
            <a:off x="6781800" y="4513263"/>
            <a:ext cx="0" cy="1587"/>
          </a:xfrm>
          <a:prstGeom prst="line">
            <a:avLst/>
          </a:prstGeom>
          <a:noFill/>
          <a:ln w="12700">
            <a:solidFill>
              <a:srgbClr val="CC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4" name="Line 18"/>
          <p:cNvSpPr>
            <a:spLocks noChangeShapeType="1"/>
          </p:cNvSpPr>
          <p:nvPr/>
        </p:nvSpPr>
        <p:spPr bwMode="auto">
          <a:xfrm>
            <a:off x="4343400" y="4648200"/>
            <a:ext cx="3103563" cy="0"/>
          </a:xfrm>
          <a:prstGeom prst="line">
            <a:avLst/>
          </a:prstGeom>
          <a:noFill/>
          <a:ln w="12700">
            <a:solidFill>
              <a:srgbClr val="CC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5" name="Line 19"/>
          <p:cNvSpPr>
            <a:spLocks noChangeShapeType="1"/>
          </p:cNvSpPr>
          <p:nvPr/>
        </p:nvSpPr>
        <p:spPr bwMode="auto">
          <a:xfrm>
            <a:off x="6248400" y="4776788"/>
            <a:ext cx="0" cy="74612"/>
          </a:xfrm>
          <a:prstGeom prst="line">
            <a:avLst/>
          </a:prstGeom>
          <a:noFill/>
          <a:ln w="12700">
            <a:solidFill>
              <a:srgbClr val="CC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6" name="Rectangle 20"/>
          <p:cNvSpPr>
            <a:spLocks noChangeArrowheads="1"/>
          </p:cNvSpPr>
          <p:nvPr/>
        </p:nvSpPr>
        <p:spPr bwMode="auto">
          <a:xfrm>
            <a:off x="5335588" y="4791075"/>
            <a:ext cx="1827212" cy="459100"/>
          </a:xfrm>
          <a:prstGeom prst="rect">
            <a:avLst/>
          </a:prstGeom>
          <a:solidFill>
            <a:srgbClr val="FFFF99"/>
          </a:solidFill>
          <a:ln w="12700">
            <a:solidFill>
              <a:srgbClr val="CC6600"/>
            </a:solidFill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Histogram</a:t>
            </a:r>
            <a:r>
              <a:rPr lang="es-MX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es-ES" sz="2400" b="1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Line 21"/>
          <p:cNvSpPr>
            <a:spLocks noChangeShapeType="1"/>
          </p:cNvSpPr>
          <p:nvPr/>
        </p:nvSpPr>
        <p:spPr bwMode="auto">
          <a:xfrm>
            <a:off x="7467600" y="4648200"/>
            <a:ext cx="0" cy="817563"/>
          </a:xfrm>
          <a:prstGeom prst="line">
            <a:avLst/>
          </a:prstGeom>
          <a:noFill/>
          <a:ln w="12700">
            <a:solidFill>
              <a:srgbClr val="CC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8" name="Line 22"/>
          <p:cNvSpPr>
            <a:spLocks noChangeShapeType="1"/>
          </p:cNvSpPr>
          <p:nvPr/>
        </p:nvSpPr>
        <p:spPr bwMode="auto">
          <a:xfrm>
            <a:off x="8458200" y="4775200"/>
            <a:ext cx="0" cy="0"/>
          </a:xfrm>
          <a:prstGeom prst="line">
            <a:avLst/>
          </a:prstGeom>
          <a:noFill/>
          <a:ln w="12700">
            <a:solidFill>
              <a:srgbClr val="CC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9" name="Rectangle 23"/>
          <p:cNvSpPr>
            <a:spLocks noChangeArrowheads="1"/>
          </p:cNvSpPr>
          <p:nvPr/>
        </p:nvSpPr>
        <p:spPr bwMode="auto">
          <a:xfrm>
            <a:off x="7924800" y="5019675"/>
            <a:ext cx="1063625" cy="459100"/>
          </a:xfrm>
          <a:prstGeom prst="rect">
            <a:avLst/>
          </a:prstGeom>
          <a:solidFill>
            <a:srgbClr val="FFFF99"/>
          </a:solidFill>
          <a:ln w="12700">
            <a:solidFill>
              <a:srgbClr val="CC6600"/>
            </a:solidFill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Ogiv</a:t>
            </a:r>
            <a:r>
              <a:rPr lang="es-MX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es-ES" sz="2400" b="1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Line 24"/>
          <p:cNvSpPr>
            <a:spLocks noChangeShapeType="1"/>
          </p:cNvSpPr>
          <p:nvPr/>
        </p:nvSpPr>
        <p:spPr bwMode="auto">
          <a:xfrm>
            <a:off x="4419600" y="4724400"/>
            <a:ext cx="0" cy="912813"/>
          </a:xfrm>
          <a:prstGeom prst="line">
            <a:avLst/>
          </a:prstGeom>
          <a:noFill/>
          <a:ln w="12700">
            <a:solidFill>
              <a:srgbClr val="CC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41" name="Rectangle 25"/>
          <p:cNvSpPr>
            <a:spLocks noChangeArrowheads="1"/>
          </p:cNvSpPr>
          <p:nvPr/>
        </p:nvSpPr>
        <p:spPr bwMode="auto">
          <a:xfrm>
            <a:off x="4191000" y="5638800"/>
            <a:ext cx="1139825" cy="459100"/>
          </a:xfrm>
          <a:prstGeom prst="rect">
            <a:avLst/>
          </a:prstGeom>
          <a:solidFill>
            <a:srgbClr val="FFFF99"/>
          </a:solidFill>
          <a:ln w="12700">
            <a:solidFill>
              <a:srgbClr val="CC6600"/>
            </a:solidFill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4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Tabl</a:t>
            </a:r>
            <a:r>
              <a:rPr lang="es-MX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s-ES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42" name="Line 26"/>
          <p:cNvSpPr>
            <a:spLocks noChangeShapeType="1"/>
          </p:cNvSpPr>
          <p:nvPr/>
        </p:nvSpPr>
        <p:spPr bwMode="auto">
          <a:xfrm>
            <a:off x="2895600" y="5740400"/>
            <a:ext cx="0" cy="800100"/>
          </a:xfrm>
          <a:prstGeom prst="line">
            <a:avLst/>
          </a:prstGeom>
          <a:noFill/>
          <a:ln w="25400">
            <a:solidFill>
              <a:srgbClr val="99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graphicFrame>
        <p:nvGraphicFramePr>
          <p:cNvPr id="43" name="Object 27">
            <a:hlinkClick r:id="" action="ppaction://ole?verb=0"/>
          </p:cNvPr>
          <p:cNvGraphicFramePr>
            <a:graphicFrameLocks/>
          </p:cNvGraphicFramePr>
          <p:nvPr/>
        </p:nvGraphicFramePr>
        <p:xfrm>
          <a:off x="3352800" y="6019800"/>
          <a:ext cx="977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07" name="Clip" r:id="rId7" imgW="975960" imgH="900000" progId="">
                  <p:embed/>
                </p:oleObj>
              </mc:Choice>
              <mc:Fallback>
                <p:oleObj name="Clip" r:id="rId7" imgW="975960" imgH="900000" progId="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6019800"/>
                        <a:ext cx="9779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Rectangle 28"/>
          <p:cNvSpPr>
            <a:spLocks noChangeArrowheads="1"/>
          </p:cNvSpPr>
          <p:nvPr/>
        </p:nvSpPr>
        <p:spPr bwMode="auto">
          <a:xfrm>
            <a:off x="5849938" y="1887538"/>
            <a:ext cx="3311525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600" dirty="0">
                <a:solidFill>
                  <a:schemeClr val="bg1"/>
                </a:solidFill>
              </a:rPr>
              <a:t>41, 24, 32, 26, 27, 27, 30, 24, 38, 21</a:t>
            </a:r>
          </a:p>
        </p:txBody>
      </p:sp>
      <p:sp>
        <p:nvSpPr>
          <p:cNvPr id="45" name="Rectangle 29"/>
          <p:cNvSpPr>
            <a:spLocks noChangeArrowheads="1"/>
          </p:cNvSpPr>
          <p:nvPr/>
        </p:nvSpPr>
        <p:spPr bwMode="auto">
          <a:xfrm>
            <a:off x="-17463" y="4097338"/>
            <a:ext cx="4530726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600" dirty="0">
                <a:solidFill>
                  <a:schemeClr val="bg1"/>
                </a:solidFill>
              </a:rPr>
              <a:t>21, 24, 24, 26, 27, 27, 30, 32, 38, </a:t>
            </a:r>
            <a:r>
              <a:rPr lang="es-ES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41</a:t>
            </a:r>
          </a:p>
        </p:txBody>
      </p:sp>
      <p:sp>
        <p:nvSpPr>
          <p:cNvPr id="46" name="Rectangle 30"/>
          <p:cNvSpPr>
            <a:spLocks noChangeArrowheads="1"/>
          </p:cNvSpPr>
          <p:nvPr/>
        </p:nvSpPr>
        <p:spPr bwMode="auto">
          <a:xfrm>
            <a:off x="4497388" y="3352800"/>
            <a:ext cx="3730625" cy="828432"/>
          </a:xfrm>
          <a:prstGeom prst="rect">
            <a:avLst/>
          </a:prstGeom>
          <a:solidFill>
            <a:srgbClr val="FFFF99"/>
          </a:solidFill>
          <a:ln w="12700">
            <a:solidFill>
              <a:srgbClr val="CC6600"/>
            </a:solidFill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4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Distribu</a:t>
            </a:r>
            <a:r>
              <a:rPr lang="es-MX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s-ES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ion </a:t>
            </a:r>
            <a:r>
              <a:rPr lang="es-ES" sz="24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Fre</a:t>
            </a:r>
            <a:r>
              <a:rPr lang="es-MX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s-ES" sz="24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uenc</a:t>
            </a:r>
            <a:r>
              <a:rPr lang="es-MX" sz="24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ia</a:t>
            </a:r>
            <a:endParaRPr lang="es-ES" sz="2400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s-ES" sz="24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Distribu</a:t>
            </a:r>
            <a:r>
              <a:rPr lang="es-MX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s-ES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ion </a:t>
            </a:r>
            <a:r>
              <a:rPr lang="es-MX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Ac</a:t>
            </a:r>
            <a:r>
              <a:rPr lang="es-ES" sz="24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umulativ</a:t>
            </a:r>
            <a:r>
              <a:rPr lang="es-MX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es-ES" sz="2400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Rectangle 31"/>
          <p:cNvSpPr>
            <a:spLocks noChangeArrowheads="1"/>
          </p:cNvSpPr>
          <p:nvPr/>
        </p:nvSpPr>
        <p:spPr bwMode="auto">
          <a:xfrm>
            <a:off x="7162800" y="5562600"/>
            <a:ext cx="1524000" cy="459100"/>
          </a:xfrm>
          <a:prstGeom prst="rect">
            <a:avLst/>
          </a:prstGeom>
          <a:solidFill>
            <a:srgbClr val="FFFF99"/>
          </a:solidFill>
          <a:ln w="12700">
            <a:solidFill>
              <a:srgbClr val="CC6600"/>
            </a:solidFill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Pol</a:t>
            </a:r>
            <a:r>
              <a:rPr lang="es-MX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s-ES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gon</a:t>
            </a:r>
            <a:r>
              <a:rPr lang="es-MX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es-ES" sz="2400" b="1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Line 32"/>
          <p:cNvSpPr>
            <a:spLocks noChangeShapeType="1"/>
          </p:cNvSpPr>
          <p:nvPr/>
        </p:nvSpPr>
        <p:spPr bwMode="auto">
          <a:xfrm>
            <a:off x="8305800" y="4775200"/>
            <a:ext cx="0" cy="0"/>
          </a:xfrm>
          <a:prstGeom prst="line">
            <a:avLst/>
          </a:prstGeom>
          <a:noFill/>
          <a:ln w="12700">
            <a:solidFill>
              <a:srgbClr val="99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49" name="Rectangle 33"/>
          <p:cNvSpPr>
            <a:spLocks noChangeArrowheads="1"/>
          </p:cNvSpPr>
          <p:nvPr/>
        </p:nvSpPr>
        <p:spPr bwMode="auto">
          <a:xfrm>
            <a:off x="280988" y="204788"/>
            <a:ext cx="8658225" cy="8207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4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Organiz</a:t>
            </a:r>
            <a:r>
              <a:rPr lang="es-MX" sz="4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ación</a:t>
            </a:r>
            <a:r>
              <a:rPr lang="es-ES" sz="4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Dat</a:t>
            </a:r>
            <a:r>
              <a:rPr lang="es-MX" sz="4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os</a:t>
            </a:r>
            <a:r>
              <a:rPr lang="es-ES" sz="4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48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Num</a:t>
            </a:r>
            <a:r>
              <a:rPr lang="es-MX" sz="4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é</a:t>
            </a:r>
            <a:r>
              <a:rPr lang="es-ES" sz="48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ric</a:t>
            </a:r>
            <a:r>
              <a:rPr lang="es-MX" sz="4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os</a:t>
            </a:r>
            <a:r>
              <a:rPr lang="es-ES" sz="4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83627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3 Conector recto"/>
          <p:cNvCxnSpPr/>
          <p:nvPr/>
        </p:nvCxnSpPr>
        <p:spPr>
          <a:xfrm>
            <a:off x="0" y="1340768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5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24" name="Rectangle 8"/>
          <p:cNvSpPr>
            <a:spLocks noChangeArrowheads="1"/>
          </p:cNvSpPr>
          <p:nvPr/>
        </p:nvSpPr>
        <p:spPr bwMode="auto">
          <a:xfrm>
            <a:off x="304800" y="1676400"/>
            <a:ext cx="84010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33" name="Line 17"/>
          <p:cNvSpPr>
            <a:spLocks noChangeShapeType="1"/>
          </p:cNvSpPr>
          <p:nvPr/>
        </p:nvSpPr>
        <p:spPr bwMode="auto">
          <a:xfrm>
            <a:off x="6781800" y="4513263"/>
            <a:ext cx="0" cy="1587"/>
          </a:xfrm>
          <a:prstGeom prst="line">
            <a:avLst/>
          </a:prstGeom>
          <a:noFill/>
          <a:ln w="12700">
            <a:solidFill>
              <a:srgbClr val="CC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5" name="Line 19"/>
          <p:cNvSpPr>
            <a:spLocks noChangeShapeType="1"/>
          </p:cNvSpPr>
          <p:nvPr/>
        </p:nvSpPr>
        <p:spPr bwMode="auto">
          <a:xfrm>
            <a:off x="6248400" y="4776788"/>
            <a:ext cx="0" cy="74612"/>
          </a:xfrm>
          <a:prstGeom prst="line">
            <a:avLst/>
          </a:prstGeom>
          <a:noFill/>
          <a:ln w="12700">
            <a:solidFill>
              <a:srgbClr val="CC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8" name="Line 22"/>
          <p:cNvSpPr>
            <a:spLocks noChangeShapeType="1"/>
          </p:cNvSpPr>
          <p:nvPr/>
        </p:nvSpPr>
        <p:spPr bwMode="auto">
          <a:xfrm>
            <a:off x="8458200" y="4775200"/>
            <a:ext cx="0" cy="0"/>
          </a:xfrm>
          <a:prstGeom prst="line">
            <a:avLst/>
          </a:prstGeom>
          <a:noFill/>
          <a:ln w="12700">
            <a:solidFill>
              <a:srgbClr val="CC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48" name="Line 32"/>
          <p:cNvSpPr>
            <a:spLocks noChangeShapeType="1"/>
          </p:cNvSpPr>
          <p:nvPr/>
        </p:nvSpPr>
        <p:spPr bwMode="auto">
          <a:xfrm>
            <a:off x="8305800" y="4775200"/>
            <a:ext cx="0" cy="0"/>
          </a:xfrm>
          <a:prstGeom prst="line">
            <a:avLst/>
          </a:prstGeom>
          <a:noFill/>
          <a:ln w="12700">
            <a:solidFill>
              <a:srgbClr val="99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514350" y="361950"/>
            <a:ext cx="8137525" cy="8207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4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Tabula</a:t>
            </a:r>
            <a:r>
              <a:rPr lang="es-MX" sz="4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s-ES" sz="4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s-MX" sz="4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ó</a:t>
            </a:r>
            <a:r>
              <a:rPr lang="es-ES" sz="4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s-ES" sz="48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Dat</a:t>
            </a:r>
            <a:r>
              <a:rPr lang="es-MX" sz="4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os</a:t>
            </a:r>
            <a:r>
              <a:rPr lang="es-ES" sz="4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48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Num</a:t>
            </a:r>
            <a:r>
              <a:rPr lang="es-MX" sz="4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é</a:t>
            </a:r>
            <a:r>
              <a:rPr lang="es-ES" sz="48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ric</a:t>
            </a:r>
            <a:r>
              <a:rPr lang="es-MX" sz="4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os</a:t>
            </a:r>
            <a:r>
              <a:rPr lang="es-ES" sz="4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: 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609600" y="1828800"/>
            <a:ext cx="8020050" cy="641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884238" y="2179638"/>
            <a:ext cx="7375525" cy="3640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  <a:buSzPct val="100000"/>
              <a:buFontTx/>
              <a:buChar char="•"/>
            </a:pPr>
            <a:endParaRPr lang="es-ES" sz="4400" b="1">
              <a:solidFill>
                <a:srgbClr val="333399"/>
              </a:solidFill>
            </a:endParaRPr>
          </a:p>
          <a:p>
            <a:pPr algn="ctr">
              <a:lnSpc>
                <a:spcPct val="80000"/>
              </a:lnSpc>
              <a:spcBef>
                <a:spcPct val="50000"/>
              </a:spcBef>
            </a:pPr>
            <a:endParaRPr lang="es-ES" sz="4400" b="1">
              <a:solidFill>
                <a:srgbClr val="333399"/>
              </a:solidFill>
            </a:endParaRPr>
          </a:p>
          <a:p>
            <a:pPr algn="ctr">
              <a:spcBef>
                <a:spcPct val="50000"/>
              </a:spcBef>
              <a:buSzPct val="100000"/>
              <a:buFontTx/>
              <a:buChar char="•"/>
            </a:pPr>
            <a:endParaRPr lang="es-ES" sz="4400" b="1">
              <a:solidFill>
                <a:srgbClr val="333399"/>
              </a:solidFill>
            </a:endParaRPr>
          </a:p>
          <a:p>
            <a:pPr algn="ctr" eaLnBrk="1" hangingPunct="1">
              <a:spcBef>
                <a:spcPct val="50000"/>
              </a:spcBef>
              <a:buSzPct val="100000"/>
              <a:buFontTx/>
              <a:buChar char="•"/>
            </a:pPr>
            <a:endParaRPr lang="es-ES" sz="4400" b="1">
              <a:solidFill>
                <a:srgbClr val="333399"/>
              </a:solidFill>
            </a:endParaRPr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438150" y="1789113"/>
            <a:ext cx="8724900" cy="4686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  <a:buSzPct val="100000"/>
              <a:buFontTx/>
              <a:buChar char="•"/>
            </a:pPr>
            <a:r>
              <a:rPr lang="es-MX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Arreglar los </a:t>
            </a:r>
            <a:r>
              <a:rPr lang="es-E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Dat</a:t>
            </a:r>
            <a:r>
              <a:rPr lang="es-MX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os</a:t>
            </a:r>
            <a:r>
              <a:rPr lang="es-E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MX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s-E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s-E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Orde</a:t>
            </a:r>
            <a:r>
              <a:rPr lang="es-MX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s-E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Ascend</a:t>
            </a:r>
            <a:r>
              <a:rPr lang="es-MX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ente</a:t>
            </a:r>
            <a:r>
              <a:rPr lang="es-E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s-ES" sz="2000" b="1" dirty="0"/>
              <a:t>      </a:t>
            </a:r>
            <a:r>
              <a:rPr lang="es-ES" sz="2000" b="1" dirty="0" smtClean="0">
                <a:solidFill>
                  <a:srgbClr val="99FF33"/>
                </a:solidFill>
              </a:rPr>
              <a:t>10, </a:t>
            </a:r>
            <a:r>
              <a:rPr lang="es-ES" sz="2000" b="1" dirty="0">
                <a:solidFill>
                  <a:srgbClr val="99FF33"/>
                </a:solidFill>
              </a:rPr>
              <a:t>13, 17, 21, 24, 24, 26, 27, 27, 30, 32, 35, 37, 38, 41, 43, 44, 46, 53, 58</a:t>
            </a:r>
          </a:p>
          <a:p>
            <a:pPr>
              <a:lnSpc>
                <a:spcPct val="80000"/>
              </a:lnSpc>
              <a:spcBef>
                <a:spcPct val="50000"/>
              </a:spcBef>
              <a:buSzPct val="100000"/>
              <a:buFontTx/>
              <a:buChar char="•"/>
            </a:pPr>
            <a:r>
              <a:rPr lang="es-MX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Encontrar</a:t>
            </a:r>
            <a:r>
              <a:rPr lang="es-E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Rang</a:t>
            </a:r>
            <a:r>
              <a:rPr lang="es-MX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s-E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s-ES" sz="3200" b="1" dirty="0">
                <a:solidFill>
                  <a:srgbClr val="000066"/>
                </a:solidFill>
              </a:rPr>
              <a:t>   </a:t>
            </a:r>
            <a:r>
              <a:rPr lang="es-ES" b="1" dirty="0">
                <a:solidFill>
                  <a:srgbClr val="99FF33"/>
                </a:solidFill>
                <a:latin typeface="Times New Roman" pitchFamily="18" charset="0"/>
                <a:cs typeface="Times New Roman" pitchFamily="18" charset="0"/>
              </a:rPr>
              <a:t>58 </a:t>
            </a:r>
            <a:r>
              <a:rPr lang="es-ES" b="1" dirty="0" smtClean="0">
                <a:solidFill>
                  <a:srgbClr val="99FF33"/>
                </a:solidFill>
                <a:latin typeface="Times New Roman" pitchFamily="18" charset="0"/>
                <a:cs typeface="Times New Roman" pitchFamily="18" charset="0"/>
              </a:rPr>
              <a:t>– 10</a:t>
            </a:r>
            <a:r>
              <a:rPr lang="es-ES" b="1" dirty="0" smtClean="0">
                <a:solidFill>
                  <a:srgbClr val="99FF33"/>
                </a:solidFill>
              </a:rPr>
              <a:t> </a:t>
            </a:r>
            <a:r>
              <a:rPr lang="es-ES" b="1" dirty="0" smtClean="0"/>
              <a:t> </a:t>
            </a:r>
            <a:r>
              <a:rPr lang="es-E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s-E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48</a:t>
            </a:r>
            <a:endParaRPr lang="es-ES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SzPct val="100000"/>
              <a:buFontTx/>
              <a:buChar char="•"/>
            </a:pPr>
            <a:r>
              <a:rPr lang="es-E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s-MX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ú</a:t>
            </a:r>
            <a:r>
              <a:rPr lang="es-E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s-MX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ero</a:t>
            </a:r>
            <a:r>
              <a:rPr lang="es-E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MX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es-E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Clases: </a:t>
            </a:r>
            <a:r>
              <a:rPr lang="es-E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s-E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>
                <a:solidFill>
                  <a:srgbClr val="99FF33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s-ES" b="1" dirty="0" err="1">
                <a:solidFill>
                  <a:srgbClr val="99FF33"/>
                </a:solidFill>
                <a:latin typeface="Times New Roman" pitchFamily="18" charset="0"/>
                <a:cs typeface="Times New Roman" pitchFamily="18" charset="0"/>
              </a:rPr>
              <a:t>usua</a:t>
            </a:r>
            <a:r>
              <a:rPr lang="es-MX" b="1" dirty="0" err="1">
                <a:solidFill>
                  <a:srgbClr val="99FF33"/>
                </a:solidFill>
                <a:latin typeface="Times New Roman" pitchFamily="18" charset="0"/>
                <a:cs typeface="Times New Roman" pitchFamily="18" charset="0"/>
              </a:rPr>
              <a:t>lmente</a:t>
            </a:r>
            <a:r>
              <a:rPr lang="es-ES" b="1" dirty="0">
                <a:solidFill>
                  <a:srgbClr val="99FF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MX" b="1" dirty="0">
                <a:solidFill>
                  <a:srgbClr val="99FF33"/>
                </a:solidFill>
                <a:latin typeface="Times New Roman" pitchFamily="18" charset="0"/>
                <a:cs typeface="Times New Roman" pitchFamily="18" charset="0"/>
              </a:rPr>
              <a:t>entre</a:t>
            </a:r>
            <a:r>
              <a:rPr lang="es-ES" b="1" dirty="0">
                <a:solidFill>
                  <a:srgbClr val="99FF33"/>
                </a:solidFill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s-MX" b="1" dirty="0">
                <a:solidFill>
                  <a:srgbClr val="99FF33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s-ES" b="1" dirty="0">
                <a:solidFill>
                  <a:srgbClr val="99FF33"/>
                </a:solidFill>
                <a:latin typeface="Times New Roman" pitchFamily="18" charset="0"/>
                <a:cs typeface="Times New Roman" pitchFamily="18" charset="0"/>
              </a:rPr>
              <a:t> 15)</a:t>
            </a:r>
          </a:p>
          <a:p>
            <a:pPr>
              <a:lnSpc>
                <a:spcPct val="80000"/>
              </a:lnSpc>
              <a:spcBef>
                <a:spcPct val="50000"/>
              </a:spcBef>
              <a:buSzPct val="100000"/>
              <a:buFontTx/>
              <a:buChar char="•"/>
            </a:pPr>
            <a:r>
              <a:rPr lang="es-E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s-MX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alcular</a:t>
            </a:r>
            <a:r>
              <a:rPr lang="es-E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MX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Intervalo de clase</a:t>
            </a:r>
            <a:r>
              <a:rPr lang="es-E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s-E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10 </a:t>
            </a:r>
            <a:r>
              <a:rPr lang="es-E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s-ES" sz="2000" b="1" dirty="0" smtClean="0">
                <a:solidFill>
                  <a:srgbClr val="99FF33"/>
                </a:solidFill>
                <a:latin typeface="Times New Roman" pitchFamily="18" charset="0"/>
                <a:cs typeface="Times New Roman" pitchFamily="18" charset="0"/>
              </a:rPr>
              <a:t>48/5  = 9.6 </a:t>
            </a:r>
            <a:r>
              <a:rPr lang="es-MX" sz="2000" b="1" dirty="0" smtClean="0">
                <a:solidFill>
                  <a:srgbClr val="99FF33"/>
                </a:solidFill>
                <a:latin typeface="Times New Roman" pitchFamily="18" charset="0"/>
                <a:cs typeface="Times New Roman" pitchFamily="18" charset="0"/>
              </a:rPr>
              <a:t>redondear</a:t>
            </a:r>
            <a:r>
              <a:rPr lang="es-E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lnSpc>
                <a:spcPct val="80000"/>
              </a:lnSpc>
              <a:spcBef>
                <a:spcPct val="50000"/>
              </a:spcBef>
              <a:buSzPct val="100000"/>
              <a:buFontTx/>
              <a:buChar char="•"/>
            </a:pPr>
            <a:r>
              <a:rPr lang="es-E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Determin</a:t>
            </a:r>
            <a:r>
              <a:rPr lang="es-MX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ar</a:t>
            </a:r>
            <a:r>
              <a:rPr lang="es-E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MX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Límites Inferior de Clase</a:t>
            </a:r>
            <a:r>
              <a:rPr lang="es-E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s-ES" sz="2000" b="1" dirty="0">
                <a:solidFill>
                  <a:srgbClr val="99FF33"/>
                </a:solidFill>
                <a:latin typeface="Times New Roman" pitchFamily="18" charset="0"/>
                <a:cs typeface="Times New Roman" pitchFamily="18" charset="0"/>
              </a:rPr>
              <a:t>10, 20, 30, 40, 50</a:t>
            </a:r>
            <a:endParaRPr lang="es-ES" sz="20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SzPct val="100000"/>
              <a:buFontTx/>
              <a:buChar char="•"/>
            </a:pPr>
            <a:r>
              <a:rPr lang="es-E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s-MX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alcular</a:t>
            </a:r>
            <a:r>
              <a:rPr lang="es-E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MX" sz="3200" b="1" dirty="0">
                <a:solidFill>
                  <a:srgbClr val="99FF33"/>
                </a:solidFill>
                <a:latin typeface="Times New Roman" pitchFamily="18" charset="0"/>
                <a:cs typeface="Times New Roman" pitchFamily="18" charset="0"/>
              </a:rPr>
              <a:t>Marca</a:t>
            </a:r>
            <a:r>
              <a:rPr lang="es-E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MX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es-E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Clas</a:t>
            </a:r>
            <a:r>
              <a:rPr lang="es-MX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s-E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200" b="1" dirty="0">
                <a:solidFill>
                  <a:srgbClr val="99FF33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s-ES" sz="2000" b="1" dirty="0">
                <a:solidFill>
                  <a:srgbClr val="99FF33"/>
                </a:solidFill>
                <a:latin typeface="Times New Roman" pitchFamily="18" charset="0"/>
                <a:cs typeface="Times New Roman" pitchFamily="18" charset="0"/>
              </a:rPr>
              <a:t>15, 25, 35, 45,  55</a:t>
            </a:r>
          </a:p>
          <a:p>
            <a:pPr>
              <a:lnSpc>
                <a:spcPct val="80000"/>
              </a:lnSpc>
              <a:spcBef>
                <a:spcPct val="50000"/>
              </a:spcBef>
              <a:buSzPct val="100000"/>
              <a:buFontTx/>
              <a:buChar char="•"/>
            </a:pPr>
            <a:r>
              <a:rPr lang="es-E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s-MX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ntar</a:t>
            </a:r>
            <a:r>
              <a:rPr lang="es-E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Observa</a:t>
            </a:r>
            <a:r>
              <a:rPr lang="es-MX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s-E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ion</a:t>
            </a:r>
            <a:r>
              <a:rPr lang="es-MX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s-E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es-MX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s-E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Asign</a:t>
            </a:r>
            <a:r>
              <a:rPr lang="es-MX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ar</a:t>
            </a:r>
            <a:r>
              <a:rPr lang="es-E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MX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s-E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Clases</a:t>
            </a:r>
          </a:p>
        </p:txBody>
      </p:sp>
      <p:pic>
        <p:nvPicPr>
          <p:cNvPr id="14" name="Picture 7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96250" y="1718553"/>
            <a:ext cx="1219200" cy="1035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890989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3 Conector recto"/>
          <p:cNvCxnSpPr/>
          <p:nvPr/>
        </p:nvCxnSpPr>
        <p:spPr>
          <a:xfrm>
            <a:off x="0" y="1110060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Line 17"/>
          <p:cNvSpPr>
            <a:spLocks noChangeShapeType="1"/>
          </p:cNvSpPr>
          <p:nvPr/>
        </p:nvSpPr>
        <p:spPr bwMode="auto">
          <a:xfrm>
            <a:off x="6781800" y="4282555"/>
            <a:ext cx="0" cy="1587"/>
          </a:xfrm>
          <a:prstGeom prst="line">
            <a:avLst/>
          </a:prstGeom>
          <a:noFill/>
          <a:ln w="12700">
            <a:solidFill>
              <a:srgbClr val="CC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5" name="Line 19"/>
          <p:cNvSpPr>
            <a:spLocks noChangeShapeType="1"/>
          </p:cNvSpPr>
          <p:nvPr/>
        </p:nvSpPr>
        <p:spPr bwMode="auto">
          <a:xfrm>
            <a:off x="6248400" y="4546080"/>
            <a:ext cx="0" cy="74612"/>
          </a:xfrm>
          <a:prstGeom prst="line">
            <a:avLst/>
          </a:prstGeom>
          <a:noFill/>
          <a:ln w="12700">
            <a:solidFill>
              <a:srgbClr val="CC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8" name="Line 22"/>
          <p:cNvSpPr>
            <a:spLocks noChangeShapeType="1"/>
          </p:cNvSpPr>
          <p:nvPr/>
        </p:nvSpPr>
        <p:spPr bwMode="auto">
          <a:xfrm>
            <a:off x="8458200" y="4544492"/>
            <a:ext cx="0" cy="0"/>
          </a:xfrm>
          <a:prstGeom prst="line">
            <a:avLst/>
          </a:prstGeom>
          <a:noFill/>
          <a:ln w="12700">
            <a:solidFill>
              <a:srgbClr val="CC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48" name="Line 32"/>
          <p:cNvSpPr>
            <a:spLocks noChangeShapeType="1"/>
          </p:cNvSpPr>
          <p:nvPr/>
        </p:nvSpPr>
        <p:spPr bwMode="auto">
          <a:xfrm>
            <a:off x="8305800" y="4544492"/>
            <a:ext cx="0" cy="0"/>
          </a:xfrm>
          <a:prstGeom prst="line">
            <a:avLst/>
          </a:prstGeom>
          <a:noFill/>
          <a:ln w="12700">
            <a:solidFill>
              <a:srgbClr val="99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884238" y="1948930"/>
            <a:ext cx="7375525" cy="3640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  <a:buSzPct val="100000"/>
              <a:buFontTx/>
              <a:buChar char="•"/>
            </a:pPr>
            <a:endParaRPr lang="es-ES" sz="4400" b="1">
              <a:solidFill>
                <a:srgbClr val="333399"/>
              </a:solidFill>
            </a:endParaRPr>
          </a:p>
          <a:p>
            <a:pPr algn="ctr">
              <a:lnSpc>
                <a:spcPct val="80000"/>
              </a:lnSpc>
              <a:spcBef>
                <a:spcPct val="50000"/>
              </a:spcBef>
            </a:pPr>
            <a:endParaRPr lang="es-ES" sz="4400" b="1">
              <a:solidFill>
                <a:srgbClr val="333399"/>
              </a:solidFill>
            </a:endParaRPr>
          </a:p>
          <a:p>
            <a:pPr algn="ctr">
              <a:spcBef>
                <a:spcPct val="50000"/>
              </a:spcBef>
              <a:buSzPct val="100000"/>
              <a:buFontTx/>
              <a:buChar char="•"/>
            </a:pPr>
            <a:endParaRPr lang="es-ES" sz="4400" b="1">
              <a:solidFill>
                <a:srgbClr val="333399"/>
              </a:solidFill>
            </a:endParaRPr>
          </a:p>
          <a:p>
            <a:pPr algn="ctr" eaLnBrk="1" hangingPunct="1">
              <a:spcBef>
                <a:spcPct val="50000"/>
              </a:spcBef>
              <a:buSzPct val="100000"/>
              <a:buFontTx/>
              <a:buChar char="•"/>
            </a:pPr>
            <a:endParaRPr lang="es-ES" sz="4400" b="1">
              <a:solidFill>
                <a:srgbClr val="333399"/>
              </a:solidFill>
            </a:endParaRPr>
          </a:p>
        </p:txBody>
      </p:sp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520824" y="2588692"/>
            <a:ext cx="7795592" cy="3733800"/>
          </a:xfrm>
          <a:prstGeom prst="rect">
            <a:avLst/>
          </a:prstGeom>
          <a:solidFill>
            <a:srgbClr val="EAEAEA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3"/>
          <p:cNvSpPr>
            <a:spLocks noChangeArrowheads="1"/>
          </p:cNvSpPr>
          <p:nvPr/>
        </p:nvSpPr>
        <p:spPr bwMode="auto">
          <a:xfrm>
            <a:off x="457200" y="302692"/>
            <a:ext cx="8248650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4"/>
          <p:cNvSpPr>
            <a:spLocks noChangeArrowheads="1"/>
          </p:cNvSpPr>
          <p:nvPr/>
        </p:nvSpPr>
        <p:spPr bwMode="auto">
          <a:xfrm>
            <a:off x="596900" y="-124122"/>
            <a:ext cx="8124825" cy="132087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4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Tabula</a:t>
            </a:r>
            <a:r>
              <a:rPr lang="es-MX" sz="40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ción</a:t>
            </a:r>
            <a:r>
              <a:rPr lang="es-ES" sz="4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40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Dat</a:t>
            </a:r>
            <a:r>
              <a:rPr lang="es-MX" sz="4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os</a:t>
            </a:r>
            <a:r>
              <a:rPr lang="es-ES" sz="4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40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Num</a:t>
            </a:r>
            <a:r>
              <a:rPr lang="es-MX" sz="4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é</a:t>
            </a:r>
            <a:r>
              <a:rPr lang="es-ES" sz="40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ric</a:t>
            </a:r>
            <a:r>
              <a:rPr lang="es-MX" sz="4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os</a:t>
            </a:r>
            <a:r>
              <a:rPr lang="es-ES" sz="4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s-ES" sz="40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Distribu</a:t>
            </a:r>
            <a:r>
              <a:rPr lang="es-MX" sz="4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s-ES" sz="4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s-MX" sz="4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ó</a:t>
            </a:r>
            <a:r>
              <a:rPr lang="es-ES" sz="4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s-MX" sz="4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es-ES" sz="40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Fre</a:t>
            </a:r>
            <a:r>
              <a:rPr lang="es-MX" sz="4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s-ES" sz="40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uenc</a:t>
            </a:r>
            <a:r>
              <a:rPr lang="es-MX" sz="40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ia</a:t>
            </a:r>
            <a:endParaRPr lang="es-ES" sz="40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609600" y="1598092"/>
            <a:ext cx="8020050" cy="641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6"/>
          <p:cNvSpPr>
            <a:spLocks noChangeArrowheads="1"/>
          </p:cNvSpPr>
          <p:nvPr/>
        </p:nvSpPr>
        <p:spPr bwMode="auto">
          <a:xfrm>
            <a:off x="890588" y="1955280"/>
            <a:ext cx="7362825" cy="367844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  <a:buSzPct val="100000"/>
              <a:buFontTx/>
              <a:buChar char="•"/>
            </a:pPr>
            <a:endParaRPr lang="es-ES" sz="4400" b="1">
              <a:solidFill>
                <a:srgbClr val="3333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  <a:spcBef>
                <a:spcPct val="50000"/>
              </a:spcBef>
            </a:pPr>
            <a:endParaRPr lang="es-ES" sz="4400" b="1">
              <a:solidFill>
                <a:srgbClr val="3333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buSzPct val="100000"/>
              <a:buFontTx/>
              <a:buChar char="•"/>
            </a:pPr>
            <a:endParaRPr lang="es-ES" sz="4400" b="1">
              <a:solidFill>
                <a:srgbClr val="3333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  <a:buSzPct val="100000"/>
              <a:buFontTx/>
              <a:buChar char="•"/>
            </a:pPr>
            <a:endParaRPr lang="es-ES" sz="4400" b="1">
              <a:solidFill>
                <a:srgbClr val="33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7"/>
          <p:cNvSpPr>
            <a:spLocks noChangeArrowheads="1"/>
          </p:cNvSpPr>
          <p:nvPr/>
        </p:nvSpPr>
        <p:spPr bwMode="auto">
          <a:xfrm>
            <a:off x="-12700" y="1305004"/>
            <a:ext cx="9169400" cy="10438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3200" b="1" dirty="0" err="1">
                <a:solidFill>
                  <a:srgbClr val="99FF66"/>
                </a:solidFill>
                <a:latin typeface="Times New Roman" pitchFamily="18" charset="0"/>
                <a:cs typeface="Times New Roman" pitchFamily="18" charset="0"/>
              </a:rPr>
              <a:t>Dat</a:t>
            </a:r>
            <a:r>
              <a:rPr lang="es-MX" sz="3200" b="1" dirty="0">
                <a:solidFill>
                  <a:srgbClr val="99FF66"/>
                </a:solidFill>
                <a:latin typeface="Times New Roman" pitchFamily="18" charset="0"/>
                <a:cs typeface="Times New Roman" pitchFamily="18" charset="0"/>
              </a:rPr>
              <a:t>os</a:t>
            </a:r>
            <a:r>
              <a:rPr lang="es-ES" sz="3200" b="1" dirty="0">
                <a:solidFill>
                  <a:srgbClr val="99FF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MX" sz="3200" b="1" dirty="0">
                <a:solidFill>
                  <a:srgbClr val="99FF66"/>
                </a:solidFill>
                <a:latin typeface="Times New Roman" pitchFamily="18" charset="0"/>
                <a:cs typeface="Times New Roman" pitchFamily="18" charset="0"/>
              </a:rPr>
              <a:t>ordenados</a:t>
            </a:r>
            <a:r>
              <a:rPr lang="es-ES" sz="3200" b="1" dirty="0">
                <a:solidFill>
                  <a:srgbClr val="99FF66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>
              <a:spcBef>
                <a:spcPct val="50000"/>
              </a:spcBef>
            </a:pPr>
            <a:r>
              <a:rPr lang="es-E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10, </a:t>
            </a:r>
            <a:r>
              <a:rPr lang="es-E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13, 17, 21, 24, 24, 26, 27, 27, 30, 32, 35, 37, 38, 41, 43, 44, 46, 53, 58</a:t>
            </a:r>
          </a:p>
        </p:txBody>
      </p:sp>
      <p:sp>
        <p:nvSpPr>
          <p:cNvPr id="21" name="Line 8"/>
          <p:cNvSpPr>
            <a:spLocks noChangeShapeType="1"/>
          </p:cNvSpPr>
          <p:nvPr/>
        </p:nvSpPr>
        <p:spPr bwMode="auto">
          <a:xfrm>
            <a:off x="539552" y="3606942"/>
            <a:ext cx="7776864" cy="2339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Line 9"/>
          <p:cNvSpPr>
            <a:spLocks noChangeShapeType="1"/>
          </p:cNvSpPr>
          <p:nvPr/>
        </p:nvSpPr>
        <p:spPr bwMode="auto">
          <a:xfrm>
            <a:off x="2267744" y="2714781"/>
            <a:ext cx="0" cy="35417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ectangle 10"/>
          <p:cNvSpPr>
            <a:spLocks noChangeArrowheads="1"/>
          </p:cNvSpPr>
          <p:nvPr/>
        </p:nvSpPr>
        <p:spPr bwMode="auto">
          <a:xfrm>
            <a:off x="609600" y="2893492"/>
            <a:ext cx="6270625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800" b="1" dirty="0" err="1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Clas</a:t>
            </a:r>
            <a:r>
              <a:rPr lang="es-MX" sz="2800" b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e [ , )</a:t>
            </a:r>
            <a:r>
              <a:rPr lang="es-ES" sz="2800" b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s-ES" sz="2800" b="1" dirty="0" err="1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Fre</a:t>
            </a:r>
            <a:r>
              <a:rPr lang="es-MX" sz="28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s-ES" sz="28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uenc</a:t>
            </a:r>
            <a:r>
              <a:rPr lang="es-MX" sz="28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ia</a:t>
            </a:r>
            <a:endParaRPr lang="es-ES" sz="2800" b="1" dirty="0">
              <a:solidFill>
                <a:srgbClr val="CC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11"/>
          <p:cNvSpPr>
            <a:spLocks noChangeArrowheads="1"/>
          </p:cNvSpPr>
          <p:nvPr/>
        </p:nvSpPr>
        <p:spPr bwMode="auto">
          <a:xfrm>
            <a:off x="381000" y="3655492"/>
            <a:ext cx="8328025" cy="259506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s-ES" sz="2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10 </a:t>
            </a:r>
            <a:r>
              <a:rPr lang="es-MX" sz="2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s-MX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-      </a:t>
            </a:r>
            <a:r>
              <a:rPr lang="es-MX" sz="2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MX" sz="2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s-ES" sz="2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3                        .</a:t>
            </a:r>
            <a:r>
              <a:rPr lang="es-ES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15                 </a:t>
            </a:r>
            <a:r>
              <a:rPr lang="es-ES" sz="2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s-ES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15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s-ES" sz="2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20 </a:t>
            </a:r>
            <a:r>
              <a:rPr lang="es-MX" sz="2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-       </a:t>
            </a:r>
            <a:r>
              <a:rPr lang="es-ES" sz="2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MX" sz="2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30</a:t>
            </a:r>
            <a:r>
              <a:rPr lang="es-ES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	  </a:t>
            </a:r>
            <a:r>
              <a:rPr lang="es-ES" sz="2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6                        .</a:t>
            </a:r>
            <a:r>
              <a:rPr lang="es-ES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30                 </a:t>
            </a:r>
            <a:r>
              <a:rPr lang="es-ES" sz="2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s-ES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30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s-ES" sz="2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30 </a:t>
            </a:r>
            <a:r>
              <a:rPr lang="es-MX" sz="2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s-MX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s-MX" sz="2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s-ES" sz="2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MX" sz="2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40</a:t>
            </a:r>
            <a:r>
              <a:rPr lang="es-ES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	      </a:t>
            </a:r>
            <a:r>
              <a:rPr lang="es-ES" sz="2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5                        </a:t>
            </a:r>
            <a:r>
              <a:rPr lang="es-ES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.25                </a:t>
            </a:r>
            <a:r>
              <a:rPr lang="es-ES" sz="2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s-ES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25              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s-ES" sz="2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40 </a:t>
            </a:r>
            <a:r>
              <a:rPr lang="es-MX" sz="2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-        50</a:t>
            </a:r>
            <a:r>
              <a:rPr lang="es-ES" sz="2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4                        .</a:t>
            </a:r>
            <a:r>
              <a:rPr lang="es-ES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20                </a:t>
            </a:r>
            <a:r>
              <a:rPr lang="es-ES" sz="2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s-ES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20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s-ES" sz="2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50 </a:t>
            </a:r>
            <a:r>
              <a:rPr lang="es-MX" sz="2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s-MX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s-ES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MX" sz="2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60</a:t>
            </a:r>
            <a:r>
              <a:rPr lang="es-ES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	     </a:t>
            </a:r>
            <a:r>
              <a:rPr lang="es-ES" sz="2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2                        .</a:t>
            </a:r>
            <a:r>
              <a:rPr lang="es-ES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10                </a:t>
            </a:r>
            <a:r>
              <a:rPr lang="es-ES" sz="2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s-ES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10             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s-ES" sz="2200" b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s-ES" sz="2200" b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s-ES" sz="2200" b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   Total</a:t>
            </a:r>
            <a:r>
              <a:rPr lang="es-ES" sz="22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s-ES" sz="2200" b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s-ES" sz="22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20                  </a:t>
            </a:r>
            <a:r>
              <a:rPr lang="es-ES" sz="2200" b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s-ES" sz="22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1                   </a:t>
            </a:r>
            <a:r>
              <a:rPr lang="es-ES" sz="2200" b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     100</a:t>
            </a:r>
            <a:endParaRPr lang="es-ES" sz="2200" b="1" dirty="0">
              <a:solidFill>
                <a:srgbClr val="CC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Line 12"/>
          <p:cNvSpPr>
            <a:spLocks noChangeShapeType="1"/>
          </p:cNvSpPr>
          <p:nvPr/>
        </p:nvSpPr>
        <p:spPr bwMode="auto">
          <a:xfrm>
            <a:off x="4139952" y="2653780"/>
            <a:ext cx="0" cy="35417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Rectangle 13"/>
          <p:cNvSpPr>
            <a:spLocks noChangeArrowheads="1"/>
          </p:cNvSpPr>
          <p:nvPr/>
        </p:nvSpPr>
        <p:spPr bwMode="auto">
          <a:xfrm>
            <a:off x="4283968" y="2694236"/>
            <a:ext cx="1964432" cy="9084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s-MX" sz="28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Frecuencia</a:t>
            </a:r>
            <a:endParaRPr lang="es-ES" sz="2800" b="1" dirty="0">
              <a:solidFill>
                <a:srgbClr val="CC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40000"/>
              </a:lnSpc>
              <a:spcBef>
                <a:spcPct val="50000"/>
              </a:spcBef>
            </a:pPr>
            <a:r>
              <a:rPr lang="es-MX" sz="28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Relativa</a:t>
            </a:r>
            <a:endParaRPr lang="es-ES" sz="2800" b="1" dirty="0">
              <a:solidFill>
                <a:srgbClr val="CC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Line 14"/>
          <p:cNvSpPr>
            <a:spLocks noChangeShapeType="1"/>
          </p:cNvSpPr>
          <p:nvPr/>
        </p:nvSpPr>
        <p:spPr bwMode="auto">
          <a:xfrm>
            <a:off x="6084168" y="2653780"/>
            <a:ext cx="0" cy="35417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15"/>
          <p:cNvSpPr>
            <a:spLocks noChangeArrowheads="1"/>
          </p:cNvSpPr>
          <p:nvPr/>
        </p:nvSpPr>
        <p:spPr bwMode="auto">
          <a:xfrm>
            <a:off x="6012160" y="2804592"/>
            <a:ext cx="2384425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8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P</a:t>
            </a:r>
            <a:r>
              <a:rPr lang="es-MX" sz="28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orcentaje</a:t>
            </a:r>
            <a:endParaRPr lang="es-ES" sz="2800" b="1" dirty="0">
              <a:solidFill>
                <a:srgbClr val="CC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Line 16"/>
          <p:cNvSpPr>
            <a:spLocks noChangeShapeType="1"/>
          </p:cNvSpPr>
          <p:nvPr/>
        </p:nvSpPr>
        <p:spPr bwMode="auto">
          <a:xfrm>
            <a:off x="539552" y="5790580"/>
            <a:ext cx="7776864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766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3 Conector recto"/>
          <p:cNvCxnSpPr/>
          <p:nvPr/>
        </p:nvCxnSpPr>
        <p:spPr>
          <a:xfrm>
            <a:off x="0" y="1110060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Line 17"/>
          <p:cNvSpPr>
            <a:spLocks noChangeShapeType="1"/>
          </p:cNvSpPr>
          <p:nvPr/>
        </p:nvSpPr>
        <p:spPr bwMode="auto">
          <a:xfrm>
            <a:off x="6781800" y="4282555"/>
            <a:ext cx="0" cy="1587"/>
          </a:xfrm>
          <a:prstGeom prst="line">
            <a:avLst/>
          </a:prstGeom>
          <a:noFill/>
          <a:ln w="12700">
            <a:solidFill>
              <a:srgbClr val="CC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5" name="Line 19"/>
          <p:cNvSpPr>
            <a:spLocks noChangeShapeType="1"/>
          </p:cNvSpPr>
          <p:nvPr/>
        </p:nvSpPr>
        <p:spPr bwMode="auto">
          <a:xfrm>
            <a:off x="6248400" y="4546080"/>
            <a:ext cx="0" cy="74612"/>
          </a:xfrm>
          <a:prstGeom prst="line">
            <a:avLst/>
          </a:prstGeom>
          <a:noFill/>
          <a:ln w="12700">
            <a:solidFill>
              <a:srgbClr val="CC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8" name="Line 22"/>
          <p:cNvSpPr>
            <a:spLocks noChangeShapeType="1"/>
          </p:cNvSpPr>
          <p:nvPr/>
        </p:nvSpPr>
        <p:spPr bwMode="auto">
          <a:xfrm>
            <a:off x="8458200" y="4544492"/>
            <a:ext cx="0" cy="0"/>
          </a:xfrm>
          <a:prstGeom prst="line">
            <a:avLst/>
          </a:prstGeom>
          <a:noFill/>
          <a:ln w="12700">
            <a:solidFill>
              <a:srgbClr val="CC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48" name="Line 32"/>
          <p:cNvSpPr>
            <a:spLocks noChangeShapeType="1"/>
          </p:cNvSpPr>
          <p:nvPr/>
        </p:nvSpPr>
        <p:spPr bwMode="auto">
          <a:xfrm>
            <a:off x="8305800" y="4544492"/>
            <a:ext cx="0" cy="0"/>
          </a:xfrm>
          <a:prstGeom prst="line">
            <a:avLst/>
          </a:prstGeom>
          <a:noFill/>
          <a:ln w="12700">
            <a:solidFill>
              <a:srgbClr val="99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884238" y="1948930"/>
            <a:ext cx="7375525" cy="3640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  <a:buSzPct val="100000"/>
              <a:buFontTx/>
              <a:buChar char="•"/>
            </a:pPr>
            <a:endParaRPr lang="es-ES" sz="4400" b="1">
              <a:solidFill>
                <a:srgbClr val="333399"/>
              </a:solidFill>
            </a:endParaRPr>
          </a:p>
          <a:p>
            <a:pPr algn="ctr">
              <a:lnSpc>
                <a:spcPct val="80000"/>
              </a:lnSpc>
              <a:spcBef>
                <a:spcPct val="50000"/>
              </a:spcBef>
            </a:pPr>
            <a:endParaRPr lang="es-ES" sz="4400" b="1">
              <a:solidFill>
                <a:srgbClr val="333399"/>
              </a:solidFill>
            </a:endParaRPr>
          </a:p>
          <a:p>
            <a:pPr algn="ctr">
              <a:spcBef>
                <a:spcPct val="50000"/>
              </a:spcBef>
              <a:buSzPct val="100000"/>
              <a:buFontTx/>
              <a:buChar char="•"/>
            </a:pPr>
            <a:endParaRPr lang="es-ES" sz="4400" b="1">
              <a:solidFill>
                <a:srgbClr val="333399"/>
              </a:solidFill>
            </a:endParaRPr>
          </a:p>
          <a:p>
            <a:pPr algn="ctr" eaLnBrk="1" hangingPunct="1">
              <a:spcBef>
                <a:spcPct val="50000"/>
              </a:spcBef>
              <a:buSzPct val="100000"/>
              <a:buFontTx/>
              <a:buChar char="•"/>
            </a:pPr>
            <a:endParaRPr lang="es-ES" sz="4400" b="1">
              <a:solidFill>
                <a:srgbClr val="333399"/>
              </a:solidFill>
            </a:endParaRP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609600" y="1598092"/>
            <a:ext cx="8020050" cy="641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6"/>
          <p:cNvSpPr>
            <a:spLocks noChangeArrowheads="1"/>
          </p:cNvSpPr>
          <p:nvPr/>
        </p:nvSpPr>
        <p:spPr bwMode="auto">
          <a:xfrm>
            <a:off x="890588" y="1955280"/>
            <a:ext cx="7362825" cy="367844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  <a:buSzPct val="100000"/>
              <a:buFontTx/>
              <a:buChar char="•"/>
            </a:pPr>
            <a:endParaRPr lang="es-ES" sz="4400" b="1">
              <a:solidFill>
                <a:srgbClr val="3333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  <a:spcBef>
                <a:spcPct val="50000"/>
              </a:spcBef>
            </a:pPr>
            <a:endParaRPr lang="es-ES" sz="4400" b="1">
              <a:solidFill>
                <a:srgbClr val="3333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buSzPct val="100000"/>
              <a:buFontTx/>
              <a:buChar char="•"/>
            </a:pPr>
            <a:endParaRPr lang="es-ES" sz="4400" b="1">
              <a:solidFill>
                <a:srgbClr val="3333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  <a:buSzPct val="100000"/>
              <a:buFontTx/>
              <a:buChar char="•"/>
            </a:pPr>
            <a:endParaRPr lang="es-ES" sz="4400" b="1">
              <a:solidFill>
                <a:srgbClr val="33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3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32" name="Rectangle 4"/>
          <p:cNvSpPr>
            <a:spLocks noChangeArrowheads="1"/>
          </p:cNvSpPr>
          <p:nvPr/>
        </p:nvSpPr>
        <p:spPr bwMode="auto">
          <a:xfrm>
            <a:off x="-12700" y="-99392"/>
            <a:ext cx="9191625" cy="132087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4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Gr</a:t>
            </a:r>
            <a:r>
              <a:rPr lang="es-MX" sz="40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áfica</a:t>
            </a:r>
            <a:r>
              <a:rPr lang="es-ES" sz="4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MX" sz="4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Datos Numéricos</a:t>
            </a:r>
            <a:r>
              <a:rPr lang="es-ES" sz="40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s-MX" sz="40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El</a:t>
            </a:r>
            <a:r>
              <a:rPr lang="es-ES" sz="40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40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Histogram</a:t>
            </a:r>
            <a:r>
              <a:rPr lang="es-MX" sz="4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s-ES" sz="40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4" name="Rectangle 5"/>
          <p:cNvSpPr>
            <a:spLocks noChangeArrowheads="1"/>
          </p:cNvSpPr>
          <p:nvPr/>
        </p:nvSpPr>
        <p:spPr bwMode="auto">
          <a:xfrm>
            <a:off x="827088" y="1893888"/>
            <a:ext cx="6594475" cy="527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36" name="Rectangle 6"/>
          <p:cNvSpPr>
            <a:spLocks noChangeArrowheads="1"/>
          </p:cNvSpPr>
          <p:nvPr/>
        </p:nvSpPr>
        <p:spPr bwMode="auto">
          <a:xfrm>
            <a:off x="4800600" y="2667000"/>
            <a:ext cx="39814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37" name="Rectangle 7"/>
          <p:cNvSpPr>
            <a:spLocks noChangeArrowheads="1"/>
          </p:cNvSpPr>
          <p:nvPr/>
        </p:nvSpPr>
        <p:spPr bwMode="auto">
          <a:xfrm>
            <a:off x="4953000" y="2667000"/>
            <a:ext cx="36004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39" name="Rectangle 8"/>
          <p:cNvSpPr>
            <a:spLocks noChangeArrowheads="1"/>
          </p:cNvSpPr>
          <p:nvPr/>
        </p:nvSpPr>
        <p:spPr bwMode="auto">
          <a:xfrm>
            <a:off x="0" y="1449020"/>
            <a:ext cx="9166225" cy="10438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3200" b="1" dirty="0" err="1">
                <a:solidFill>
                  <a:srgbClr val="99FF66"/>
                </a:solidFill>
              </a:rPr>
              <a:t>Dat</a:t>
            </a:r>
            <a:r>
              <a:rPr lang="es-MX" sz="3200" b="1" dirty="0">
                <a:solidFill>
                  <a:srgbClr val="99FF66"/>
                </a:solidFill>
              </a:rPr>
              <a:t>os</a:t>
            </a:r>
            <a:r>
              <a:rPr lang="es-ES" sz="3200" b="1" dirty="0">
                <a:solidFill>
                  <a:srgbClr val="99FF66"/>
                </a:solidFill>
              </a:rPr>
              <a:t> </a:t>
            </a:r>
            <a:r>
              <a:rPr lang="es-ES" sz="3200" b="1" dirty="0" err="1">
                <a:solidFill>
                  <a:srgbClr val="99FF66"/>
                </a:solidFill>
              </a:rPr>
              <a:t>orde</a:t>
            </a:r>
            <a:r>
              <a:rPr lang="es-MX" sz="3200" b="1" dirty="0">
                <a:solidFill>
                  <a:srgbClr val="99FF66"/>
                </a:solidFill>
              </a:rPr>
              <a:t>nados</a:t>
            </a:r>
            <a:r>
              <a:rPr lang="es-ES" sz="3200" b="1" dirty="0">
                <a:solidFill>
                  <a:srgbClr val="99FF66"/>
                </a:solidFill>
              </a:rPr>
              <a:t> :</a:t>
            </a:r>
            <a:endParaRPr lang="es-ES" sz="3200" b="1" dirty="0">
              <a:solidFill>
                <a:srgbClr val="000066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s-ES" sz="2000" b="1" dirty="0" smtClean="0">
                <a:solidFill>
                  <a:schemeClr val="bg1"/>
                </a:solidFill>
              </a:rPr>
              <a:t>10, </a:t>
            </a:r>
            <a:r>
              <a:rPr lang="es-ES" sz="2000" b="1" dirty="0">
                <a:solidFill>
                  <a:schemeClr val="bg1"/>
                </a:solidFill>
              </a:rPr>
              <a:t>13, 17, 21, 24, 24, 26, 27, 27, 30, 32, 35, 37, 38, 41, 43, 44, 46, 53, 58</a:t>
            </a:r>
          </a:p>
        </p:txBody>
      </p:sp>
      <p:sp>
        <p:nvSpPr>
          <p:cNvPr id="40" name="Rectangle 9"/>
          <p:cNvSpPr>
            <a:spLocks noChangeArrowheads="1"/>
          </p:cNvSpPr>
          <p:nvPr/>
        </p:nvSpPr>
        <p:spPr bwMode="auto">
          <a:xfrm>
            <a:off x="3419872" y="6076697"/>
            <a:ext cx="2430760" cy="520655"/>
          </a:xfrm>
          <a:prstGeom prst="rect">
            <a:avLst/>
          </a:prstGeom>
          <a:solidFill>
            <a:srgbClr val="FFFFFF"/>
          </a:solidFill>
          <a:ln w="12700">
            <a:noFill/>
            <a:miter lim="800000"/>
            <a:headEnd/>
            <a:tailEnd/>
          </a:ln>
          <a:effectLst/>
        </p:spPr>
        <p:txBody>
          <a:bodyPr wrap="square"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s-MX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Marca de clase</a:t>
            </a:r>
            <a:endParaRPr lang="es-E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Rectangle 10"/>
          <p:cNvSpPr>
            <a:spLocks noChangeArrowheads="1"/>
          </p:cNvSpPr>
          <p:nvPr/>
        </p:nvSpPr>
        <p:spPr bwMode="auto">
          <a:xfrm rot="5400000">
            <a:off x="6969911" y="3962400"/>
            <a:ext cx="1752600" cy="643766"/>
          </a:xfrm>
          <a:prstGeom prst="rect">
            <a:avLst/>
          </a:prstGeom>
          <a:solidFill>
            <a:srgbClr val="FFFFFF"/>
          </a:solidFill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PE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 espacio</a:t>
            </a:r>
            <a:r>
              <a:rPr lang="es-E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MX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entre</a:t>
            </a:r>
            <a:r>
              <a:rPr lang="es-E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Bar</a:t>
            </a:r>
            <a:r>
              <a:rPr lang="es-MX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s-E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graphicFrame>
        <p:nvGraphicFramePr>
          <p:cNvPr id="45" name="1 Gráfico"/>
          <p:cNvGraphicFramePr/>
          <p:nvPr>
            <p:extLst>
              <p:ext uri="{D42A27DB-BD31-4B8C-83A1-F6EECF244321}">
                <p14:modId xmlns:p14="http://schemas.microsoft.com/office/powerpoint/2010/main" val="2425238690"/>
              </p:ext>
            </p:extLst>
          </p:nvPr>
        </p:nvGraphicFramePr>
        <p:xfrm>
          <a:off x="1963979" y="2647616"/>
          <a:ext cx="4840288" cy="32698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65585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3 Conector recto"/>
          <p:cNvCxnSpPr/>
          <p:nvPr/>
        </p:nvCxnSpPr>
        <p:spPr>
          <a:xfrm>
            <a:off x="0" y="1110060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Line 17"/>
          <p:cNvSpPr>
            <a:spLocks noChangeShapeType="1"/>
          </p:cNvSpPr>
          <p:nvPr/>
        </p:nvSpPr>
        <p:spPr bwMode="auto">
          <a:xfrm>
            <a:off x="6781800" y="4282555"/>
            <a:ext cx="0" cy="1587"/>
          </a:xfrm>
          <a:prstGeom prst="line">
            <a:avLst/>
          </a:prstGeom>
          <a:noFill/>
          <a:ln w="12700">
            <a:solidFill>
              <a:srgbClr val="CC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5" name="Line 19"/>
          <p:cNvSpPr>
            <a:spLocks noChangeShapeType="1"/>
          </p:cNvSpPr>
          <p:nvPr/>
        </p:nvSpPr>
        <p:spPr bwMode="auto">
          <a:xfrm>
            <a:off x="6248400" y="4546080"/>
            <a:ext cx="0" cy="74612"/>
          </a:xfrm>
          <a:prstGeom prst="line">
            <a:avLst/>
          </a:prstGeom>
          <a:noFill/>
          <a:ln w="12700">
            <a:solidFill>
              <a:srgbClr val="CC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8" name="Line 22"/>
          <p:cNvSpPr>
            <a:spLocks noChangeShapeType="1"/>
          </p:cNvSpPr>
          <p:nvPr/>
        </p:nvSpPr>
        <p:spPr bwMode="auto">
          <a:xfrm>
            <a:off x="8458200" y="4544492"/>
            <a:ext cx="0" cy="0"/>
          </a:xfrm>
          <a:prstGeom prst="line">
            <a:avLst/>
          </a:prstGeom>
          <a:noFill/>
          <a:ln w="12700">
            <a:solidFill>
              <a:srgbClr val="CC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48" name="Line 32"/>
          <p:cNvSpPr>
            <a:spLocks noChangeShapeType="1"/>
          </p:cNvSpPr>
          <p:nvPr/>
        </p:nvSpPr>
        <p:spPr bwMode="auto">
          <a:xfrm>
            <a:off x="8305800" y="4544492"/>
            <a:ext cx="0" cy="0"/>
          </a:xfrm>
          <a:prstGeom prst="line">
            <a:avLst/>
          </a:prstGeom>
          <a:noFill/>
          <a:ln w="12700">
            <a:solidFill>
              <a:srgbClr val="99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884238" y="1948930"/>
            <a:ext cx="7375525" cy="3640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  <a:buSzPct val="100000"/>
              <a:buFontTx/>
              <a:buChar char="•"/>
            </a:pPr>
            <a:endParaRPr lang="es-ES" sz="4400" b="1">
              <a:solidFill>
                <a:srgbClr val="333399"/>
              </a:solidFill>
            </a:endParaRPr>
          </a:p>
          <a:p>
            <a:pPr algn="ctr">
              <a:lnSpc>
                <a:spcPct val="80000"/>
              </a:lnSpc>
              <a:spcBef>
                <a:spcPct val="50000"/>
              </a:spcBef>
            </a:pPr>
            <a:endParaRPr lang="es-ES" sz="4400" b="1">
              <a:solidFill>
                <a:srgbClr val="333399"/>
              </a:solidFill>
            </a:endParaRPr>
          </a:p>
          <a:p>
            <a:pPr algn="ctr">
              <a:spcBef>
                <a:spcPct val="50000"/>
              </a:spcBef>
              <a:buSzPct val="100000"/>
              <a:buFontTx/>
              <a:buChar char="•"/>
            </a:pPr>
            <a:endParaRPr lang="es-ES" sz="4400" b="1">
              <a:solidFill>
                <a:srgbClr val="333399"/>
              </a:solidFill>
            </a:endParaRPr>
          </a:p>
          <a:p>
            <a:pPr algn="ctr" eaLnBrk="1" hangingPunct="1">
              <a:spcBef>
                <a:spcPct val="50000"/>
              </a:spcBef>
              <a:buSzPct val="100000"/>
              <a:buFontTx/>
              <a:buChar char="•"/>
            </a:pPr>
            <a:endParaRPr lang="es-ES" sz="4400" b="1">
              <a:solidFill>
                <a:srgbClr val="333399"/>
              </a:solidFill>
            </a:endParaRPr>
          </a:p>
        </p:txBody>
      </p:sp>
      <p:sp>
        <p:nvSpPr>
          <p:cNvPr id="19" name="Rectangle 6"/>
          <p:cNvSpPr>
            <a:spLocks noChangeArrowheads="1"/>
          </p:cNvSpPr>
          <p:nvPr/>
        </p:nvSpPr>
        <p:spPr bwMode="auto">
          <a:xfrm>
            <a:off x="890588" y="1955280"/>
            <a:ext cx="7362825" cy="367844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  <a:buSzPct val="100000"/>
              <a:buFontTx/>
              <a:buChar char="•"/>
            </a:pPr>
            <a:endParaRPr lang="es-ES" sz="4400" b="1">
              <a:solidFill>
                <a:srgbClr val="3333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  <a:spcBef>
                <a:spcPct val="50000"/>
              </a:spcBef>
            </a:pPr>
            <a:endParaRPr lang="es-ES" sz="4400" b="1">
              <a:solidFill>
                <a:srgbClr val="3333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buSzPct val="100000"/>
              <a:buFontTx/>
              <a:buChar char="•"/>
            </a:pPr>
            <a:endParaRPr lang="es-ES" sz="4400" b="1">
              <a:solidFill>
                <a:srgbClr val="3333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  <a:buSzPct val="100000"/>
              <a:buFontTx/>
              <a:buChar char="•"/>
            </a:pPr>
            <a:endParaRPr lang="es-ES" sz="4400" b="1">
              <a:solidFill>
                <a:srgbClr val="33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5"/>
          <p:cNvSpPr>
            <a:spLocks noChangeArrowheads="1"/>
          </p:cNvSpPr>
          <p:nvPr/>
        </p:nvSpPr>
        <p:spPr bwMode="auto">
          <a:xfrm>
            <a:off x="827088" y="1893888"/>
            <a:ext cx="6594475" cy="527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36" name="Rectangle 6"/>
          <p:cNvSpPr>
            <a:spLocks noChangeArrowheads="1"/>
          </p:cNvSpPr>
          <p:nvPr/>
        </p:nvSpPr>
        <p:spPr bwMode="auto">
          <a:xfrm>
            <a:off x="4800600" y="2667000"/>
            <a:ext cx="39814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37" name="Rectangle 7"/>
          <p:cNvSpPr>
            <a:spLocks noChangeArrowheads="1"/>
          </p:cNvSpPr>
          <p:nvPr/>
        </p:nvSpPr>
        <p:spPr bwMode="auto">
          <a:xfrm>
            <a:off x="4953000" y="2667000"/>
            <a:ext cx="36004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20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21" name="Rectangle 3"/>
          <p:cNvSpPr>
            <a:spLocks noChangeArrowheads="1"/>
          </p:cNvSpPr>
          <p:nvPr/>
        </p:nvSpPr>
        <p:spPr bwMode="auto">
          <a:xfrm>
            <a:off x="-12700" y="-12700"/>
            <a:ext cx="9191625" cy="166398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lnSpc>
                <a:spcPct val="80000"/>
              </a:lnSpc>
              <a:spcBef>
                <a:spcPts val="1200"/>
              </a:spcBef>
            </a:pPr>
            <a:r>
              <a:rPr lang="es-ES" sz="4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Gr</a:t>
            </a:r>
            <a:r>
              <a:rPr lang="es-MX" sz="44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áfica</a:t>
            </a:r>
            <a:r>
              <a:rPr lang="es-ES" sz="4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MX" sz="4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Datos Numéricos</a:t>
            </a:r>
            <a:r>
              <a:rPr lang="es-ES" sz="4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>
              <a:lnSpc>
                <a:spcPct val="50000"/>
              </a:lnSpc>
              <a:spcBef>
                <a:spcPts val="1200"/>
              </a:spcBef>
            </a:pPr>
            <a:r>
              <a:rPr lang="es-ES" sz="4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Pol</a:t>
            </a:r>
            <a:r>
              <a:rPr lang="es-MX" sz="4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í</a:t>
            </a:r>
            <a:r>
              <a:rPr lang="es-ES" sz="44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gon</a:t>
            </a:r>
            <a:r>
              <a:rPr lang="es-MX" sz="4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s-ES" sz="4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44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Fre</a:t>
            </a:r>
            <a:r>
              <a:rPr lang="es-MX" sz="4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s-ES" sz="44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uenc</a:t>
            </a:r>
            <a:r>
              <a:rPr lang="es-MX" sz="44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ia</a:t>
            </a:r>
            <a:endParaRPr lang="es-ES" sz="44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lnSpc>
                <a:spcPct val="50000"/>
              </a:lnSpc>
              <a:spcBef>
                <a:spcPts val="1200"/>
              </a:spcBef>
            </a:pPr>
            <a:endParaRPr lang="es-ES" sz="44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4"/>
          <p:cNvSpPr>
            <a:spLocks noChangeArrowheads="1"/>
          </p:cNvSpPr>
          <p:nvPr/>
        </p:nvSpPr>
        <p:spPr bwMode="auto">
          <a:xfrm>
            <a:off x="4800600" y="2667000"/>
            <a:ext cx="39814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4953000" y="2667000"/>
            <a:ext cx="36004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27" name="Rectangle 7"/>
          <p:cNvSpPr>
            <a:spLocks noChangeArrowheads="1"/>
          </p:cNvSpPr>
          <p:nvPr/>
        </p:nvSpPr>
        <p:spPr bwMode="auto">
          <a:xfrm>
            <a:off x="788863" y="1268760"/>
            <a:ext cx="8175625" cy="127470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3200" b="1" dirty="0" err="1">
                <a:solidFill>
                  <a:srgbClr val="99FF66"/>
                </a:solidFill>
              </a:rPr>
              <a:t>Dat</a:t>
            </a:r>
            <a:r>
              <a:rPr lang="es-MX" sz="3200" b="1" dirty="0">
                <a:solidFill>
                  <a:srgbClr val="99FF66"/>
                </a:solidFill>
              </a:rPr>
              <a:t>os</a:t>
            </a:r>
            <a:r>
              <a:rPr lang="es-ES" sz="3200" b="1" dirty="0">
                <a:solidFill>
                  <a:srgbClr val="99FF66"/>
                </a:solidFill>
              </a:rPr>
              <a:t> </a:t>
            </a:r>
            <a:r>
              <a:rPr lang="es-ES" sz="3200" b="1" dirty="0" err="1">
                <a:solidFill>
                  <a:srgbClr val="99FF66"/>
                </a:solidFill>
              </a:rPr>
              <a:t>orde</a:t>
            </a:r>
            <a:r>
              <a:rPr lang="es-MX" sz="3200" b="1" dirty="0">
                <a:solidFill>
                  <a:srgbClr val="99FF66"/>
                </a:solidFill>
              </a:rPr>
              <a:t>nados</a:t>
            </a:r>
            <a:r>
              <a:rPr lang="es-ES" sz="3200" b="1" dirty="0">
                <a:solidFill>
                  <a:srgbClr val="99FF66"/>
                </a:solidFill>
              </a:rPr>
              <a:t>:</a:t>
            </a:r>
          </a:p>
          <a:p>
            <a:pPr algn="ctr">
              <a:spcBef>
                <a:spcPct val="50000"/>
              </a:spcBef>
            </a:pPr>
            <a:r>
              <a:rPr lang="es-ES" sz="2000" b="1" dirty="0" smtClean="0">
                <a:solidFill>
                  <a:schemeClr val="bg1"/>
                </a:solidFill>
              </a:rPr>
              <a:t>10, </a:t>
            </a:r>
            <a:r>
              <a:rPr lang="es-ES" sz="2000" b="1" dirty="0">
                <a:solidFill>
                  <a:schemeClr val="bg1"/>
                </a:solidFill>
              </a:rPr>
              <a:t>13, 17, 21, 24, 24, 26, 27, 27, 30, 32, 35, 37, 38, 41, 43, 44, 46, 53, 58</a:t>
            </a:r>
            <a:endParaRPr lang="es-ES" sz="1000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50000"/>
              </a:spcBef>
            </a:pPr>
            <a:endParaRPr lang="es-ES" sz="1000" dirty="0">
              <a:solidFill>
                <a:schemeClr val="bg1"/>
              </a:solidFill>
            </a:endParaRPr>
          </a:p>
        </p:txBody>
      </p:sp>
      <p:sp>
        <p:nvSpPr>
          <p:cNvPr id="28" name="Rectangle 8"/>
          <p:cNvSpPr>
            <a:spLocks noChangeArrowheads="1"/>
          </p:cNvSpPr>
          <p:nvPr/>
        </p:nvSpPr>
        <p:spPr bwMode="auto">
          <a:xfrm>
            <a:off x="3256384" y="5733256"/>
            <a:ext cx="2971800" cy="454025"/>
          </a:xfrm>
          <a:prstGeom prst="rect">
            <a:avLst/>
          </a:prstGeom>
          <a:solidFill>
            <a:srgbClr val="FFFFFF"/>
          </a:solidFill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s-MX" dirty="0">
                <a:solidFill>
                  <a:srgbClr val="FF0000"/>
                </a:solidFill>
              </a:rPr>
              <a:t>Punto medio de Clases</a:t>
            </a:r>
            <a:endParaRPr lang="es-ES" dirty="0">
              <a:solidFill>
                <a:srgbClr val="FF0000"/>
              </a:solidFill>
            </a:endParaRPr>
          </a:p>
        </p:txBody>
      </p:sp>
      <p:graphicFrame>
        <p:nvGraphicFramePr>
          <p:cNvPr id="23" name="1 Gráfico"/>
          <p:cNvGraphicFramePr/>
          <p:nvPr>
            <p:extLst>
              <p:ext uri="{D42A27DB-BD31-4B8C-83A1-F6EECF244321}">
                <p14:modId xmlns:p14="http://schemas.microsoft.com/office/powerpoint/2010/main" val="4259057412"/>
              </p:ext>
            </p:extLst>
          </p:nvPr>
        </p:nvGraphicFramePr>
        <p:xfrm>
          <a:off x="1885950" y="2666999"/>
          <a:ext cx="5350346" cy="29220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20385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1711</TotalTime>
  <Words>901</Words>
  <Application>Microsoft Office PowerPoint</Application>
  <PresentationFormat>Presentación en pantalla (4:3)</PresentationFormat>
  <Paragraphs>199</Paragraphs>
  <Slides>18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18</vt:i4>
      </vt:variant>
    </vt:vector>
  </HeadingPairs>
  <TitlesOfParts>
    <vt:vector size="21" baseType="lpstr">
      <vt:lpstr>Tema de Office</vt:lpstr>
      <vt:lpstr>Clip</vt:lpstr>
      <vt:lpstr>Worksheet</vt:lpstr>
      <vt:lpstr>Estadística Aplicada (Modulo 1 -3)</vt:lpstr>
      <vt:lpstr>Estadística Aplicada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Estadística General</dc:title>
  <dc:creator>HERMAN</dc:creator>
  <cp:lastModifiedBy>HERMAN</cp:lastModifiedBy>
  <cp:revision>144</cp:revision>
  <dcterms:created xsi:type="dcterms:W3CDTF">2011-01-11T22:06:27Z</dcterms:created>
  <dcterms:modified xsi:type="dcterms:W3CDTF">2013-01-27T17:38:38Z</dcterms:modified>
</cp:coreProperties>
</file>