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1776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2607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161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6099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998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5045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90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4776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900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354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3808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/>
            </a:gs>
            <a:gs pos="0">
              <a:schemeClr val="tx2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717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erman.collazos@gmail.com" TargetMode="External"/><Relationship Id="rId2" Type="http://schemas.openxmlformats.org/officeDocument/2006/relationships/hyperlink" Target="mailto:hcollazoss@hotmail.com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6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578" y="4772744"/>
            <a:ext cx="8391894" cy="1752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PE" dirty="0" smtClean="0"/>
              <a:t>Ing. Herman B. Collazos </a:t>
            </a:r>
            <a:r>
              <a:rPr lang="es-PE" dirty="0" smtClean="0"/>
              <a:t>Saldaña </a:t>
            </a:r>
            <a:r>
              <a:rPr lang="es-PE" dirty="0" err="1" smtClean="0"/>
              <a:t>Mg.Sc</a:t>
            </a:r>
            <a:r>
              <a:rPr lang="es-PE" dirty="0" smtClean="0"/>
              <a:t>. Dr.</a:t>
            </a:r>
            <a:r>
              <a:rPr lang="es-PE" dirty="0" smtClean="0"/>
              <a:t/>
            </a:r>
            <a:br>
              <a:rPr lang="es-PE" dirty="0" smtClean="0"/>
            </a:br>
            <a:r>
              <a:rPr lang="es-PE" dirty="0" smtClean="0">
                <a:hlinkClick r:id="rId2"/>
              </a:rPr>
              <a:t>hcollazoss@hotmail.com</a:t>
            </a:r>
            <a:endParaRPr lang="es-PE" dirty="0" smtClean="0"/>
          </a:p>
          <a:p>
            <a:r>
              <a:rPr lang="es-PE" dirty="0">
                <a:hlinkClick r:id="rId3"/>
              </a:rPr>
              <a:t>h</a:t>
            </a:r>
            <a:r>
              <a:rPr lang="es-PE" dirty="0" smtClean="0">
                <a:hlinkClick r:id="rId3"/>
              </a:rPr>
              <a:t>erman.collazos@gmail.com</a:t>
            </a:r>
            <a:endParaRPr lang="es-PE" dirty="0" smtClean="0"/>
          </a:p>
          <a:p>
            <a:endParaRPr lang="es-PE" dirty="0" smtClean="0"/>
          </a:p>
          <a:p>
            <a:endParaRPr lang="es-PE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688032" y="2695212"/>
            <a:ext cx="7772400" cy="877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5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Estadística</a:t>
            </a:r>
            <a:r>
              <a:rPr lang="en-US" sz="5400" b="1" dirty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Aplicada</a:t>
            </a:r>
            <a:r>
              <a:rPr lang="en-US" sz="5400" b="1" dirty="0" smtClean="0">
                <a:solidFill>
                  <a:schemeClr val="bg1"/>
                </a:solidFill>
              </a:rPr>
              <a:t/>
            </a:r>
            <a:br>
              <a:rPr lang="en-US" sz="54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(Modulo 1 - 4)</a:t>
            </a:r>
            <a:endParaRPr lang="en-US" sz="1800" b="1" dirty="0">
              <a:solidFill>
                <a:schemeClr val="bg1"/>
              </a:solidFill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0" y="1844824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7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21" y="89629"/>
            <a:ext cx="3384376" cy="1683187"/>
          </a:xfrm>
          <a:prstGeom prst="rect">
            <a:avLst/>
          </a:prstGeom>
        </p:spPr>
      </p:pic>
      <p:pic>
        <p:nvPicPr>
          <p:cNvPr id="10" name="Picture 23" descr="iia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931" y="116632"/>
            <a:ext cx="932557" cy="1674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92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640"/>
            <a:ext cx="7772400" cy="1143000"/>
          </a:xfrm>
          <a:noFill/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5400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Mediaintercuartil</a:t>
            </a:r>
            <a:endParaRPr lang="en-US" sz="5400" i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>
          <a:xfrm>
            <a:off x="609600" y="1844824"/>
            <a:ext cx="7848600" cy="41148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b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edida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Tendencia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Central</a:t>
            </a:r>
          </a:p>
          <a:p>
            <a:pPr marL="0" indent="0"/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El </a:t>
            </a:r>
            <a:r>
              <a:rPr lang="en-US" b="1" dirty="0" err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punto</a:t>
            </a:r>
            <a:r>
              <a:rPr lang="en-US" b="1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Medio</a:t>
            </a:r>
            <a:r>
              <a:rPr lang="en-US" b="1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 del 1er y 3er </a:t>
            </a:r>
            <a:r>
              <a:rPr lang="en-US" b="1" dirty="0" err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Quartil</a:t>
            </a:r>
            <a:endParaRPr lang="en-US" b="1" dirty="0" smtClean="0">
              <a:solidFill>
                <a:srgbClr val="FFFF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en-US" b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en-US" b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40000"/>
              </a:lnSpc>
            </a:pP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No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Afectado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por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Valores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Extremos</a:t>
            </a:r>
            <a:endParaRPr lang="en-US" b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1595438" y="3494861"/>
            <a:ext cx="5648325" cy="582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Media intercuartil </a:t>
            </a:r>
            <a:r>
              <a:rPr lang="en-US" sz="3200" b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graphicFrame>
        <p:nvGraphicFramePr>
          <p:cNvPr id="30" name="Object 5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4628685"/>
              </p:ext>
            </p:extLst>
          </p:nvPr>
        </p:nvGraphicFramePr>
        <p:xfrm>
          <a:off x="5360988" y="3352800"/>
          <a:ext cx="18034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cuación" r:id="rId3" imgW="1801800" imgH="1039680" progId="Equation.3">
                  <p:embed/>
                </p:oleObj>
              </mc:Choice>
              <mc:Fallback>
                <p:oleObj name="Ecuación" r:id="rId3" imgW="1801800" imgH="103968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0988" y="3352800"/>
                        <a:ext cx="18034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685800" y="5105400"/>
            <a:ext cx="807720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Datos Ordenados:  11   12   13   16   16   17   18   21   22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1547664" y="5942553"/>
            <a:ext cx="2304256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Media intercuartil </a:t>
            </a:r>
            <a:r>
              <a:rPr lang="en-US" b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graphicFrame>
        <p:nvGraphicFramePr>
          <p:cNvPr id="33" name="Object 8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4042031"/>
              </p:ext>
            </p:extLst>
          </p:nvPr>
        </p:nvGraphicFramePr>
        <p:xfrm>
          <a:off x="3733800" y="5715000"/>
          <a:ext cx="3556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5" imgW="3554280" imgH="887400" progId="Equation.3">
                  <p:embed/>
                </p:oleObj>
              </mc:Choice>
              <mc:Fallback>
                <p:oleObj name="Equation" r:id="rId5" imgW="3554280" imgH="8874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715000"/>
                        <a:ext cx="3556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078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92138" y="260648"/>
            <a:ext cx="8112125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54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Moda</a:t>
            </a:r>
            <a:endParaRPr lang="en-US" sz="5400" b="1" i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04800" y="17526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777875" y="5410200"/>
            <a:ext cx="335597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609600" y="5410200"/>
            <a:ext cx="54959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0   1   2   3   4   5   6   7   8   9   10   11   12   13   14   </a:t>
            </a:r>
          </a:p>
        </p:txBody>
      </p:sp>
      <p:sp>
        <p:nvSpPr>
          <p:cNvPr id="16" name="Oval 7"/>
          <p:cNvSpPr>
            <a:spLocks noChangeArrowheads="1"/>
          </p:cNvSpPr>
          <p:nvPr/>
        </p:nvSpPr>
        <p:spPr bwMode="auto">
          <a:xfrm>
            <a:off x="9144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val 8"/>
          <p:cNvSpPr>
            <a:spLocks noChangeArrowheads="1"/>
          </p:cNvSpPr>
          <p:nvPr/>
        </p:nvSpPr>
        <p:spPr bwMode="auto">
          <a:xfrm>
            <a:off x="15240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Oval 9"/>
          <p:cNvSpPr>
            <a:spLocks noChangeArrowheads="1"/>
          </p:cNvSpPr>
          <p:nvPr/>
        </p:nvSpPr>
        <p:spPr bwMode="auto">
          <a:xfrm>
            <a:off x="20574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0"/>
          <p:cNvSpPr>
            <a:spLocks noChangeArrowheads="1"/>
          </p:cNvSpPr>
          <p:nvPr/>
        </p:nvSpPr>
        <p:spPr bwMode="auto">
          <a:xfrm>
            <a:off x="26670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1"/>
          <p:cNvSpPr>
            <a:spLocks noChangeArrowheads="1"/>
          </p:cNvSpPr>
          <p:nvPr/>
        </p:nvSpPr>
        <p:spPr bwMode="auto">
          <a:xfrm>
            <a:off x="2057400" y="49530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Oval 12"/>
          <p:cNvSpPr>
            <a:spLocks noChangeArrowheads="1"/>
          </p:cNvSpPr>
          <p:nvPr/>
        </p:nvSpPr>
        <p:spPr bwMode="auto">
          <a:xfrm>
            <a:off x="32004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Oval 13"/>
          <p:cNvSpPr>
            <a:spLocks noChangeArrowheads="1"/>
          </p:cNvSpPr>
          <p:nvPr/>
        </p:nvSpPr>
        <p:spPr bwMode="auto">
          <a:xfrm>
            <a:off x="3200400" y="49530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14"/>
          <p:cNvSpPr>
            <a:spLocks noChangeArrowheads="1"/>
          </p:cNvSpPr>
          <p:nvPr/>
        </p:nvSpPr>
        <p:spPr bwMode="auto">
          <a:xfrm>
            <a:off x="3200400" y="47244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3500438" y="6015038"/>
            <a:ext cx="16859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Moda = 9</a:t>
            </a: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827584" y="1875772"/>
            <a:ext cx="7911405" cy="2705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Medida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Tendencia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Central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sz="28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Valor </a:t>
            </a:r>
            <a:r>
              <a:rPr lang="en-US" sz="2800" b="1" dirty="0" err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sz="28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Ocurre</a:t>
            </a:r>
            <a:r>
              <a:rPr lang="en-US" sz="28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Mas a menudo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Afectado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por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Valores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Extremos</a:t>
            </a: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Puede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no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haber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Moda</a:t>
            </a: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Puede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haber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varias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Modas</a:t>
            </a: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Usada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Datos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Numéricos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Categóricos</a:t>
            </a: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Oval 17"/>
          <p:cNvSpPr>
            <a:spLocks noChangeArrowheads="1"/>
          </p:cNvSpPr>
          <p:nvPr/>
        </p:nvSpPr>
        <p:spPr bwMode="auto">
          <a:xfrm>
            <a:off x="35814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AutoShape 18"/>
          <p:cNvSpPr>
            <a:spLocks noChangeArrowheads="1"/>
          </p:cNvSpPr>
          <p:nvPr/>
        </p:nvSpPr>
        <p:spPr bwMode="auto">
          <a:xfrm rot="16200000">
            <a:off x="2986088" y="5700712"/>
            <a:ext cx="609600" cy="485775"/>
          </a:xfrm>
          <a:prstGeom prst="rightArrow">
            <a:avLst>
              <a:gd name="adj1" fmla="val 50000"/>
              <a:gd name="adj2" fmla="val 31593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3978275" y="5410200"/>
            <a:ext cx="129857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Oval 20"/>
          <p:cNvSpPr>
            <a:spLocks noChangeArrowheads="1"/>
          </p:cNvSpPr>
          <p:nvPr/>
        </p:nvSpPr>
        <p:spPr bwMode="auto">
          <a:xfrm>
            <a:off x="43434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Oval 21"/>
          <p:cNvSpPr>
            <a:spLocks noChangeArrowheads="1"/>
          </p:cNvSpPr>
          <p:nvPr/>
        </p:nvSpPr>
        <p:spPr bwMode="auto">
          <a:xfrm>
            <a:off x="4343400" y="49530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Oval 22"/>
          <p:cNvSpPr>
            <a:spLocks noChangeArrowheads="1"/>
          </p:cNvSpPr>
          <p:nvPr/>
        </p:nvSpPr>
        <p:spPr bwMode="auto">
          <a:xfrm>
            <a:off x="48006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Oval 23"/>
          <p:cNvSpPr>
            <a:spLocks noChangeArrowheads="1"/>
          </p:cNvSpPr>
          <p:nvPr/>
        </p:nvSpPr>
        <p:spPr bwMode="auto">
          <a:xfrm>
            <a:off x="51816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24"/>
          <p:cNvSpPr>
            <a:spLocks noChangeShapeType="1"/>
          </p:cNvSpPr>
          <p:nvPr/>
        </p:nvSpPr>
        <p:spPr bwMode="auto">
          <a:xfrm>
            <a:off x="6797675" y="5334000"/>
            <a:ext cx="183197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25"/>
          <p:cNvSpPr>
            <a:spLocks noChangeArrowheads="1"/>
          </p:cNvSpPr>
          <p:nvPr/>
        </p:nvSpPr>
        <p:spPr bwMode="auto">
          <a:xfrm>
            <a:off x="6624638" y="5253038"/>
            <a:ext cx="252412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0   1   2   3   4   5   6</a:t>
            </a:r>
          </a:p>
        </p:txBody>
      </p:sp>
      <p:sp>
        <p:nvSpPr>
          <p:cNvPr id="42" name="Oval 26"/>
          <p:cNvSpPr>
            <a:spLocks noChangeArrowheads="1"/>
          </p:cNvSpPr>
          <p:nvPr/>
        </p:nvSpPr>
        <p:spPr bwMode="auto">
          <a:xfrm>
            <a:off x="6629400" y="51054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Oval 27"/>
          <p:cNvSpPr>
            <a:spLocks noChangeArrowheads="1"/>
          </p:cNvSpPr>
          <p:nvPr/>
        </p:nvSpPr>
        <p:spPr bwMode="auto">
          <a:xfrm>
            <a:off x="6934200" y="51054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Oval 28"/>
          <p:cNvSpPr>
            <a:spLocks noChangeArrowheads="1"/>
          </p:cNvSpPr>
          <p:nvPr/>
        </p:nvSpPr>
        <p:spPr bwMode="auto">
          <a:xfrm>
            <a:off x="7239000" y="51054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Oval 29"/>
          <p:cNvSpPr>
            <a:spLocks noChangeArrowheads="1"/>
          </p:cNvSpPr>
          <p:nvPr/>
        </p:nvSpPr>
        <p:spPr bwMode="auto">
          <a:xfrm>
            <a:off x="7467600" y="51054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Oval 30"/>
          <p:cNvSpPr>
            <a:spLocks noChangeArrowheads="1"/>
          </p:cNvSpPr>
          <p:nvPr/>
        </p:nvSpPr>
        <p:spPr bwMode="auto">
          <a:xfrm>
            <a:off x="7772400" y="51054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Oval 31"/>
          <p:cNvSpPr>
            <a:spLocks noChangeArrowheads="1"/>
          </p:cNvSpPr>
          <p:nvPr/>
        </p:nvSpPr>
        <p:spPr bwMode="auto">
          <a:xfrm>
            <a:off x="8077200" y="51054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Oval 32"/>
          <p:cNvSpPr>
            <a:spLocks noChangeArrowheads="1"/>
          </p:cNvSpPr>
          <p:nvPr/>
        </p:nvSpPr>
        <p:spPr bwMode="auto">
          <a:xfrm>
            <a:off x="8382000" y="51054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ectangle 33"/>
          <p:cNvSpPr>
            <a:spLocks noChangeArrowheads="1"/>
          </p:cNvSpPr>
          <p:nvPr/>
        </p:nvSpPr>
        <p:spPr bwMode="auto">
          <a:xfrm>
            <a:off x="7005638" y="5862638"/>
            <a:ext cx="16097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 Moda</a:t>
            </a:r>
          </a:p>
        </p:txBody>
      </p:sp>
    </p:spTree>
    <p:extLst>
      <p:ext uri="{BB962C8B-B14F-4D97-AF65-F5344CB8AC3E}">
        <p14:creationId xmlns:p14="http://schemas.microsoft.com/office/powerpoint/2010/main" val="181028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92138" y="260648"/>
            <a:ext cx="8112125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5400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Media </a:t>
            </a:r>
            <a:r>
              <a:rPr lang="en-US" sz="5400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Armonica</a:t>
            </a:r>
            <a:endParaRPr lang="en-US" sz="5400" b="1" i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04800" y="17526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827584" y="1772816"/>
            <a:ext cx="7911405" cy="439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Medida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Tendencia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Central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sz="2800" b="1" dirty="0" err="1" smtClean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2800" b="1" dirty="0" smtClean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el </a:t>
            </a:r>
            <a:r>
              <a:rPr lang="en-US" sz="2800" b="1" dirty="0" err="1" smtClean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recíproco</a:t>
            </a:r>
            <a:r>
              <a:rPr lang="en-US" sz="2800" b="1" dirty="0" smtClean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de la media </a:t>
            </a:r>
            <a:r>
              <a:rPr lang="en-US" sz="2800" b="1" dirty="0" err="1" smtClean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aritmética</a:t>
            </a:r>
            <a:r>
              <a:rPr lang="en-US" sz="2800" b="1" dirty="0" smtClean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Usado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promediar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razones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como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: Km/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hora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costo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por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paciente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, miles de soles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por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kilo, etc. </a:t>
            </a: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Cuando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unidad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del valor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constante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unidad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evaluación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igual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a la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unidad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del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numerador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una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razón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, se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usa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la media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armónica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, y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igual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a la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unidad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del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denominador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usa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la media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aritmética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95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92138" y="260648"/>
            <a:ext cx="8112125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5400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Media </a:t>
            </a:r>
            <a:r>
              <a:rPr lang="en-US" sz="5400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Armonica</a:t>
            </a:r>
            <a:endParaRPr lang="en-US" sz="5400" b="1" i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827584" y="3054682"/>
            <a:ext cx="7911405" cy="1197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Ejemplo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: Un auto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recorre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los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primeros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10 Km. a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razón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30 km/h, y los 10 km.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siguientes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razón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60 km/h. Determine la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velocidad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media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durante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todo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el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trayecto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868330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cuación" r:id="rId3" imgW="114120" imgH="215640" progId="Equation.3">
                  <p:embed/>
                </p:oleObj>
              </mc:Choice>
              <mc:Fallback>
                <p:oleObj name="Ecuación" r:id="rId3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4 CuadroTexto"/>
              <p:cNvSpPr txBox="1"/>
              <p:nvPr/>
            </p:nvSpPr>
            <p:spPr>
              <a:xfrm>
                <a:off x="1547664" y="4509120"/>
                <a:ext cx="6396431" cy="10309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ES" sz="3200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s-PE" sz="320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s-ES" sz="3200" baseline="-25000" dirty="0">
                    <a:solidFill>
                      <a:srgbClr val="FFC000"/>
                    </a:solidFill>
                  </a:rPr>
                  <a:t>A</a:t>
                </a:r>
                <a:r>
                  <a:rPr lang="es-ES" sz="3200" dirty="0">
                    <a:solidFill>
                      <a:srgbClr val="FFC000"/>
                    </a:solidFill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3200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s-PE" sz="320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𝑛</m:t>
                        </m:r>
                      </m:num>
                      <m:den>
                        <m:nary>
                          <m:naryPr>
                            <m:chr m:val="∑"/>
                            <m:ctrlPr>
                              <a:rPr lang="es-ES" sz="3200" i="1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s-PE" sz="3200" i="1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  <m:t>𝑗</m:t>
                            </m:r>
                            <m:r>
                              <a:rPr lang="es-ES" sz="3200" i="1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s-PE" sz="3200" i="1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  <m:sup>
                            <m:r>
                              <a:rPr lang="es-ES" sz="3200" i="1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r>
                              <a:rPr lang="es-PE" sz="3200" i="1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s-ES" sz="3200" i="1">
                                    <a:solidFill>
                                      <a:srgbClr val="FFC000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s-PE" sz="3200" i="1">
                                    <a:solidFill>
                                      <a:srgbClr val="FFC000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s-PE" sz="3200" i="1">
                                    <a:solidFill>
                                      <a:srgbClr val="FFC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s-PE" sz="3200" i="1" baseline="-25000">
                                    <a:solidFill>
                                      <a:srgbClr val="FFC000"/>
                                    </a:solidFill>
                                    <a:latin typeface="Cambria Math"/>
                                  </a:rPr>
                                  <m:t>𝑗</m:t>
                                </m:r>
                              </m:den>
                            </m:f>
                          </m:e>
                        </m:nary>
                      </m:den>
                    </m:f>
                    <m:r>
                      <a:rPr lang="es-PE" sz="3200" i="1">
                        <a:solidFill>
                          <a:srgbClr val="FFC000"/>
                        </a:solidFill>
                        <a:latin typeface="Cambria Math"/>
                      </a:rPr>
                      <m:t>  =   </m:t>
                    </m:r>
                    <m:f>
                      <m:fPr>
                        <m:ctrlPr>
                          <a:rPr lang="es-PE" sz="3200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s-PE" sz="320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          2        </m:t>
                        </m:r>
                      </m:num>
                      <m:den>
                        <m:f>
                          <m:fPr>
                            <m:ctrlPr>
                              <a:rPr lang="es-PE" sz="3200" i="1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PE" sz="3200" i="1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s-PE" sz="3200" i="1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  <m:t>30</m:t>
                            </m:r>
                          </m:den>
                        </m:f>
                        <m:r>
                          <a:rPr lang="es-PE" sz="320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    +   </m:t>
                        </m:r>
                        <m:f>
                          <m:fPr>
                            <m:ctrlPr>
                              <a:rPr lang="es-PE" sz="3200" i="1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PE" sz="3200" i="1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s-PE" sz="3200" i="1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  <m:t>60</m:t>
                            </m:r>
                          </m:den>
                        </m:f>
                      </m:den>
                    </m:f>
                  </m:oMath>
                </a14:m>
                <a:r>
                  <a:rPr lang="es-ES" sz="3200" dirty="0" smtClean="0">
                    <a:solidFill>
                      <a:srgbClr val="FFC000"/>
                    </a:solidFill>
                  </a:rPr>
                  <a:t> </a:t>
                </a:r>
                <a:r>
                  <a:rPr lang="es-ES" sz="2800" dirty="0" smtClean="0">
                    <a:solidFill>
                      <a:srgbClr val="FFC000"/>
                    </a:solidFill>
                  </a:rPr>
                  <a:t>  =    </a:t>
                </a:r>
                <a:r>
                  <a:rPr lang="es-ES" sz="2300" dirty="0" smtClean="0">
                    <a:solidFill>
                      <a:srgbClr val="FFC000"/>
                    </a:solidFill>
                  </a:rPr>
                  <a:t>40 km/h</a:t>
                </a:r>
                <a:endParaRPr lang="es-ES" sz="2300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5" name="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509120"/>
                <a:ext cx="6396431" cy="1030988"/>
              </a:xfrm>
              <a:prstGeom prst="rect">
                <a:avLst/>
              </a:prstGeom>
              <a:blipFill rotWithShape="1">
                <a:blip r:embed="rId5"/>
                <a:stretch>
                  <a:fillRect b="-295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Rectángulo"/>
              <p:cNvSpPr/>
              <p:nvPr/>
            </p:nvSpPr>
            <p:spPr>
              <a:xfrm>
                <a:off x="1608413" y="1772816"/>
                <a:ext cx="5915915" cy="9911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ES" sz="3200" b="1" i="1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s-PE" sz="3200" b="1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/>
                          </a:rPr>
                          <m:t>𝒙</m:t>
                        </m:r>
                      </m:e>
                    </m:acc>
                  </m:oMath>
                </a14:m>
                <a:r>
                  <a:rPr lang="es-ES" sz="3200" b="1" baseline="-25000" dirty="0">
                    <a:solidFill>
                      <a:schemeClr val="bg1">
                        <a:lumMod val="75000"/>
                      </a:schemeClr>
                    </a:solidFill>
                  </a:rPr>
                  <a:t>A</a:t>
                </a:r>
                <a:r>
                  <a:rPr lang="es-ES" sz="3200" b="1" dirty="0">
                    <a:solidFill>
                      <a:schemeClr val="bg1">
                        <a:lumMod val="75000"/>
                      </a:schemeClr>
                    </a:solidFill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3200" b="1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s-PE" sz="3200" b="1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/>
                          </a:rPr>
                          <m:t>𝒏</m:t>
                        </m:r>
                      </m:num>
                      <m:den>
                        <m:nary>
                          <m:naryPr>
                            <m:chr m:val="∑"/>
                            <m:ctrlPr>
                              <a:rPr lang="es-ES" sz="32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s-PE" sz="32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𝒋</m:t>
                            </m:r>
                            <m:r>
                              <a:rPr lang="es-ES" sz="32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s-PE" sz="32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  <m:sup>
                            <m:r>
                              <a:rPr lang="es-ES" sz="32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𝒏</m:t>
                            </m:r>
                          </m:sup>
                          <m:e>
                            <m:r>
                              <a:rPr lang="es-PE" sz="32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s-ES" sz="32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s-PE" sz="32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s-PE" sz="32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s-PE" sz="3200" b="1" i="1" baseline="-25000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</m:den>
                            </m:f>
                          </m:e>
                        </m:nary>
                      </m:den>
                    </m:f>
                    <m:r>
                      <a:rPr lang="es-PE" sz="3200" b="1" i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/>
                      </a:rPr>
                      <m:t>  =   </m:t>
                    </m:r>
                    <m:f>
                      <m:fPr>
                        <m:ctrlPr>
                          <a:rPr lang="es-PE" sz="3200" b="1" i="1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s-PE" sz="3200" b="1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/>
                          </a:rPr>
                          <m:t>          </m:t>
                        </m:r>
                        <m:r>
                          <a:rPr lang="es-PE" sz="3200" b="1" i="1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s-PE" sz="3200" b="1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/>
                          </a:rPr>
                          <m:t>        </m:t>
                        </m:r>
                      </m:num>
                      <m:den>
                        <m:f>
                          <m:fPr>
                            <m:ctrlPr>
                              <a:rPr lang="es-PE" sz="32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PE" sz="32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s-PE" sz="3200" b="1" i="1" smtClean="0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s-PE" sz="3200" b="1" i="1" baseline="-25000" smtClean="0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𝟏</m:t>
                            </m:r>
                          </m:den>
                        </m:f>
                        <m:r>
                          <a:rPr lang="es-PE" sz="3200" b="1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/>
                          </a:rPr>
                          <m:t>    +   </m:t>
                        </m:r>
                        <m:f>
                          <m:fPr>
                            <m:ctrlPr>
                              <a:rPr lang="es-PE" sz="32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PE" sz="32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s-PE" sz="3200" b="1" i="1" smtClean="0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s-PE" sz="3200" b="1" i="1" baseline="-25000" smtClean="0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s-PE" sz="3200" b="1" i="1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/>
                          </a:rPr>
                          <m:t>  +  ∙ ∙ ∙  +   </m:t>
                        </m:r>
                        <m:f>
                          <m:fPr>
                            <m:ctrlPr>
                              <a:rPr lang="es-PE" sz="3200" b="1" i="1" smtClean="0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PE" sz="3200" b="1" i="1" smtClean="0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s-PE" sz="3200" b="1" i="1" smtClean="0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s-PE" sz="3200" b="1" i="1" baseline="-25000" smtClean="0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𝒏</m:t>
                            </m:r>
                          </m:den>
                        </m:f>
                      </m:den>
                    </m:f>
                  </m:oMath>
                </a14:m>
                <a:endParaRPr lang="es-ES" sz="3200" b="1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6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8413" y="1772816"/>
                <a:ext cx="5915915" cy="991105"/>
              </a:xfrm>
              <a:prstGeom prst="rect">
                <a:avLst/>
              </a:prstGeom>
              <a:blipFill rotWithShape="1">
                <a:blip r:embed="rId6"/>
                <a:stretch>
                  <a:fillRect t="-1235" b="-432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07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92138" y="260648"/>
            <a:ext cx="8112125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5400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Media </a:t>
            </a:r>
            <a:r>
              <a:rPr lang="en-US" sz="5400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Geométrica</a:t>
            </a:r>
            <a:endParaRPr lang="en-US" sz="5400" b="1" i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04800" y="17526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467544" y="1772816"/>
            <a:ext cx="7911405" cy="2244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marL="914400" lvl="1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Medida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Tendencia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Central</a:t>
            </a:r>
          </a:p>
          <a:p>
            <a:pPr marL="914400" lvl="1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Usado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elaborar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números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índices</a:t>
            </a: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914400" lvl="1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Tambien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calcular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tasas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promedio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variación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CuadroTexto"/>
              <p:cNvSpPr txBox="1"/>
              <p:nvPr/>
            </p:nvSpPr>
            <p:spPr>
              <a:xfrm>
                <a:off x="971600" y="4221088"/>
                <a:ext cx="7272808" cy="10944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ES" sz="3200" b="1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s-PE" sz="3200" b="1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𝒙</m:t>
                        </m:r>
                      </m:e>
                    </m:acc>
                    <m:r>
                      <a:rPr lang="es-PE" sz="3200" b="1" i="1" baseline="-25000" smtClean="0">
                        <a:solidFill>
                          <a:schemeClr val="accent6"/>
                        </a:solidFill>
                        <a:latin typeface="Cambria Math"/>
                      </a:rPr>
                      <m:t>𝒈</m:t>
                    </m:r>
                    <m:r>
                      <a:rPr lang="es-PE" sz="3200" b="1" i="1" smtClean="0">
                        <a:solidFill>
                          <a:schemeClr val="accent6"/>
                        </a:solidFill>
                        <a:latin typeface="Cambria Math"/>
                      </a:rPr>
                      <m:t> =   </m:t>
                    </m:r>
                    <m:rad>
                      <m:radPr>
                        <m:ctrlPr>
                          <a:rPr lang="es-PE" sz="3200" b="1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PE" sz="3200" b="1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𝒏</m:t>
                        </m:r>
                      </m:deg>
                      <m:e>
                        <m:r>
                          <a:rPr lang="es-PE" sz="3200" b="1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s-PE" sz="3200" b="1" i="1" baseline="-25000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s-PE" sz="3200" b="1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 .  </m:t>
                        </m:r>
                        <m:r>
                          <a:rPr lang="es-PE" sz="3200" b="1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s-PE" sz="3200" b="1" i="1" baseline="-25000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s-PE" sz="3200" b="1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  .   </m:t>
                        </m:r>
                        <m:r>
                          <a:rPr lang="es-PE" sz="3200" b="1" i="1" smtClean="0">
                            <a:solidFill>
                              <a:schemeClr val="accent6"/>
                            </a:solidFill>
                            <a:latin typeface="Cambria Math"/>
                            <a:ea typeface="Cambria Math"/>
                          </a:rPr>
                          <m:t>∙ ∙ ∙ .  </m:t>
                        </m:r>
                        <m:r>
                          <a:rPr lang="es-PE" sz="3200" b="1" i="1" smtClean="0">
                            <a:solidFill>
                              <a:schemeClr val="accent6"/>
                            </a:solidFill>
                            <a:latin typeface="Cambria Math"/>
                            <a:ea typeface="Cambria Math"/>
                          </a:rPr>
                          <m:t>𝒙𝒏</m:t>
                        </m:r>
                        <m:r>
                          <a:rPr lang="es-PE" sz="3200" b="1" i="1" smtClean="0">
                            <a:solidFill>
                              <a:schemeClr val="accent6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rad>
                  </m:oMath>
                </a14:m>
                <a:r>
                  <a:rPr lang="es-ES" sz="3200" b="1" dirty="0" smtClean="0">
                    <a:solidFill>
                      <a:schemeClr val="accent6"/>
                    </a:solidFill>
                  </a:rPr>
                  <a:t>    =  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s-ES" sz="3200" b="1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PE" sz="3200" b="1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𝒏</m:t>
                        </m:r>
                      </m:deg>
                      <m:e>
                        <m:nary>
                          <m:naryPr>
                            <m:chr m:val="∏"/>
                            <m:ctrlPr>
                              <a:rPr lang="es-ES" sz="3200" b="1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s-PE" sz="3200" b="1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𝒋</m:t>
                            </m:r>
                            <m:r>
                              <a:rPr lang="es-ES" sz="3200" b="1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s-ES" sz="3200" b="1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  <m:sup>
                            <m:r>
                              <a:rPr lang="es-ES" sz="3200" b="1" i="1" smtClean="0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𝒏</m:t>
                            </m:r>
                          </m:sup>
                          <m:e>
                            <m:sSub>
                              <m:sSubPr>
                                <m:ctrlPr>
                                  <a:rPr lang="es-ES" sz="3200" b="1" i="1" smtClean="0">
                                    <a:solidFill>
                                      <a:schemeClr val="accent6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PE" sz="3200" b="1" i="1" smtClean="0">
                                    <a:solidFill>
                                      <a:schemeClr val="accent6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s-PE" sz="3200" b="1" i="1" smtClean="0">
                                    <a:solidFill>
                                      <a:schemeClr val="accent6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</m:sub>
                            </m:sSub>
                          </m:e>
                        </m:nary>
                      </m:e>
                    </m:rad>
                  </m:oMath>
                </a14:m>
                <a:endParaRPr lang="es-ES" sz="3200" b="1" dirty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3" name="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4221088"/>
                <a:ext cx="7272808" cy="109446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913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92138" y="260648"/>
            <a:ext cx="8112125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5400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Media </a:t>
            </a:r>
            <a:r>
              <a:rPr lang="en-US" sz="5400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Geométrica</a:t>
            </a:r>
            <a:endParaRPr lang="en-US" sz="5400" b="1" i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04800" y="17526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467544" y="1772816"/>
            <a:ext cx="7911405" cy="1567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marL="914400" lvl="1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Ejemplo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Suponga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una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población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en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una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ciudad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aumentó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10,000 a 12,600 en el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período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del 1995 a 1999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como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indica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continuación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 Halle la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tasa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media de </a:t>
            </a:r>
            <a:r>
              <a:rPr lang="en-US" sz="24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crecimiento</a:t>
            </a:r>
            <a:r>
              <a:rPr lang="en-US" sz="2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111183"/>
              </p:ext>
            </p:extLst>
          </p:nvPr>
        </p:nvGraphicFramePr>
        <p:xfrm>
          <a:off x="1533525" y="3429000"/>
          <a:ext cx="187147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668"/>
                <a:gridCol w="12298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AÑO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POBLACIÓN</a:t>
                      </a:r>
                      <a:endParaRPr lang="es-E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1995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10,000</a:t>
                      </a:r>
                      <a:endParaRPr lang="es-E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1996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10,500</a:t>
                      </a:r>
                      <a:endParaRPr lang="es-E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1997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11,200</a:t>
                      </a:r>
                      <a:endParaRPr lang="es-E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1998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12,000</a:t>
                      </a:r>
                      <a:endParaRPr lang="es-E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1999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12,600</a:t>
                      </a:r>
                      <a:endParaRPr lang="es-ES" sz="1600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CuadroTexto"/>
              <p:cNvSpPr txBox="1"/>
              <p:nvPr/>
            </p:nvSpPr>
            <p:spPr>
              <a:xfrm>
                <a:off x="1475656" y="5805264"/>
                <a:ext cx="2585836" cy="3743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ES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𝒙</m:t>
                        </m:r>
                      </m:e>
                    </m:acc>
                    <m:r>
                      <a:rPr lang="es-PE" b="1" i="1" baseline="-25000" smtClean="0">
                        <a:solidFill>
                          <a:srgbClr val="FFC000"/>
                        </a:solidFill>
                        <a:latin typeface="Cambria Math"/>
                      </a:rPr>
                      <m:t>𝒈</m:t>
                    </m:r>
                    <m:r>
                      <a:rPr lang="es-PE" b="1" i="1" smtClean="0">
                        <a:solidFill>
                          <a:srgbClr val="FFC000"/>
                        </a:solidFill>
                        <a:latin typeface="Cambria Math"/>
                      </a:rPr>
                      <m:t>  </m:t>
                    </m:r>
                  </m:oMath>
                </a14:m>
                <a:r>
                  <a:rPr lang="es-ES" b="1" dirty="0" smtClean="0">
                    <a:solidFill>
                      <a:srgbClr val="FFC000"/>
                    </a:solidFill>
                  </a:rPr>
                  <a:t>= 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s-ES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𝒏</m:t>
                        </m:r>
                      </m:deg>
                      <m:e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s-PE" b="1" i="1" baseline="-2500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 .  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s-PE" b="1" i="1" baseline="-2500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  .  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∙∙∙.  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𝒙𝒏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rad>
                  </m:oMath>
                </a14:m>
                <a:r>
                  <a:rPr lang="es-ES" b="1" dirty="0" smtClean="0">
                    <a:solidFill>
                      <a:srgbClr val="FFC000"/>
                    </a:solidFill>
                  </a:rPr>
                  <a:t>  =</a:t>
                </a:r>
                <a:endParaRPr lang="es-ES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3" name="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5805264"/>
                <a:ext cx="2585836" cy="374398"/>
              </a:xfrm>
              <a:prstGeom prst="rect">
                <a:avLst/>
              </a:prstGeom>
              <a:blipFill rotWithShape="1">
                <a:blip r:embed="rId2"/>
                <a:stretch>
                  <a:fillRect t="-6452" r="-1179" b="-2419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8 CuadroTexto"/>
              <p:cNvSpPr txBox="1"/>
              <p:nvPr/>
            </p:nvSpPr>
            <p:spPr>
              <a:xfrm>
                <a:off x="4067376" y="5805264"/>
                <a:ext cx="4753096" cy="398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b="1" dirty="0" smtClean="0">
                    <a:solidFill>
                      <a:srgbClr val="FFC000"/>
                    </a:solidFill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s-ES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𝟒</m:t>
                        </m:r>
                      </m:deg>
                      <m:e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.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𝟎𝟓𝟎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.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𝟎𝟔𝟕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𝟎𝟕𝟏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𝟎𝟓𝟎</m:t>
                        </m:r>
                        <m:r>
                          <a:rPr lang="es-PE" b="1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rad>
                  </m:oMath>
                </a14:m>
                <a:r>
                  <a:rPr lang="es-ES" b="1" dirty="0" smtClean="0">
                    <a:solidFill>
                      <a:srgbClr val="FFC000"/>
                    </a:solidFill>
                  </a:rPr>
                  <a:t>  =  1.05595</a:t>
                </a:r>
                <a:endParaRPr lang="es-ES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9" name="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376" y="5805264"/>
                <a:ext cx="4753096" cy="398186"/>
              </a:xfrm>
              <a:prstGeom prst="rect">
                <a:avLst/>
              </a:prstGeom>
              <a:blipFill rotWithShape="1">
                <a:blip r:embed="rId3"/>
                <a:stretch>
                  <a:fillRect r="-128" b="-2272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16758"/>
              </p:ext>
            </p:extLst>
          </p:nvPr>
        </p:nvGraphicFramePr>
        <p:xfrm>
          <a:off x="4793310" y="3140968"/>
          <a:ext cx="3612452" cy="243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668"/>
                <a:gridCol w="1229804"/>
                <a:gridCol w="174098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s-PE" sz="1600" dirty="0" smtClean="0"/>
                    </a:p>
                    <a:p>
                      <a:pPr algn="ctr"/>
                      <a:r>
                        <a:rPr lang="es-PE" sz="1600" dirty="0" smtClean="0"/>
                        <a:t>AÑO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PE" sz="1600" dirty="0" smtClean="0"/>
                    </a:p>
                    <a:p>
                      <a:pPr algn="ctr"/>
                      <a:r>
                        <a:rPr lang="es-PE" sz="1600" dirty="0" smtClean="0"/>
                        <a:t>POBLACIÓN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TASA</a:t>
                      </a:r>
                      <a:r>
                        <a:rPr lang="es-PE" sz="1600" baseline="0" dirty="0" smtClean="0"/>
                        <a:t> DE CAMBIO.</a:t>
                      </a:r>
                    </a:p>
                    <a:p>
                      <a:pPr algn="ctr"/>
                      <a:r>
                        <a:rPr lang="es-PE" sz="1600" baseline="0" dirty="0" smtClean="0"/>
                        <a:t>Año base 1995</a:t>
                      </a:r>
                      <a:endParaRPr lang="es-E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1995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10,000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       --------</a:t>
                      </a:r>
                      <a:endParaRPr lang="es-E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1996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10,500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1.050</a:t>
                      </a:r>
                      <a:endParaRPr lang="es-E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1997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11,200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1.067</a:t>
                      </a:r>
                      <a:endParaRPr lang="es-E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1998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12,000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1.071</a:t>
                      </a:r>
                      <a:endParaRPr lang="es-E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1999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12,600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1.050</a:t>
                      </a:r>
                      <a:endParaRPr lang="es-E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475656" y="6203450"/>
            <a:ext cx="7056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La tasa promedio de crecimiento es de 5.95% por año</a:t>
            </a:r>
            <a:endParaRPr lang="es-ES" sz="2000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7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04800" y="17526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733004" y="188640"/>
            <a:ext cx="5575300" cy="1143000"/>
          </a:xfrm>
          <a:noFill/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5400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Cuartiles</a:t>
            </a:r>
            <a:endParaRPr lang="en-US" sz="5400" i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0" y="1752600"/>
            <a:ext cx="7772400" cy="32766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</a:pP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Medida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Posición</a:t>
            </a:r>
            <a:endParaRPr lang="en-US" b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</a:pP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 Divide los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datos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ordenados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en 4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Partes</a:t>
            </a:r>
            <a:endParaRPr lang="en-US" b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350000"/>
              </a:spcBef>
            </a:pPr>
            <a:r>
              <a:rPr lang="en-US" b="1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err="1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Posición</a:t>
            </a:r>
            <a:r>
              <a:rPr lang="en-US" b="1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 de i-</a:t>
            </a:r>
            <a:r>
              <a:rPr lang="en-US" b="1" dirty="0" err="1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b="1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Cuartil</a:t>
            </a:r>
            <a:r>
              <a:rPr lang="en-US" b="1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000" b="1" dirty="0" err="1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posicion</a:t>
            </a:r>
            <a:r>
              <a:rPr lang="en-US" sz="2000" b="1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000" b="1" dirty="0" err="1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punto</a:t>
            </a:r>
            <a:endParaRPr lang="en-US" sz="2000" b="1" dirty="0" smtClean="0">
              <a:solidFill>
                <a:srgbClr val="B6FAF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524000" y="3048000"/>
            <a:ext cx="1376363" cy="841375"/>
          </a:xfrm>
          <a:prstGeom prst="rect">
            <a:avLst/>
          </a:prstGeom>
          <a:solidFill>
            <a:srgbClr val="FF99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2895600" y="3048000"/>
            <a:ext cx="1374775" cy="841375"/>
          </a:xfrm>
          <a:prstGeom prst="rect">
            <a:avLst/>
          </a:prstGeom>
          <a:solidFill>
            <a:srgbClr val="F95AB7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4267200" y="3048000"/>
            <a:ext cx="1376363" cy="841375"/>
          </a:xfrm>
          <a:prstGeom prst="rect">
            <a:avLst/>
          </a:prstGeom>
          <a:solidFill>
            <a:srgbClr val="99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5638800" y="3048000"/>
            <a:ext cx="1374775" cy="841375"/>
          </a:xfrm>
          <a:prstGeom prst="rect">
            <a:avLst/>
          </a:prstGeom>
          <a:solidFill>
            <a:srgbClr val="00FF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822450" y="3194050"/>
            <a:ext cx="9239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25%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3041650" y="3194050"/>
            <a:ext cx="9239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25%</a:t>
            </a: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4489450" y="3194050"/>
            <a:ext cx="9239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25%</a:t>
            </a:r>
          </a:p>
        </p:txBody>
      </p:sp>
      <p:sp>
        <p:nvSpPr>
          <p:cNvPr id="19" name="Rectangle 11"/>
          <p:cNvSpPr>
            <a:spLocks noChangeArrowheads="1"/>
          </p:cNvSpPr>
          <p:nvPr/>
        </p:nvSpPr>
        <p:spPr bwMode="auto">
          <a:xfrm>
            <a:off x="5861050" y="3194050"/>
            <a:ext cx="9239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25%</a:t>
            </a: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2584450" y="380365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="1" baseline="-25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3879850" y="380365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="1" baseline="-25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2" name="Rectangle 14"/>
          <p:cNvSpPr>
            <a:spLocks noChangeArrowheads="1"/>
          </p:cNvSpPr>
          <p:nvPr/>
        </p:nvSpPr>
        <p:spPr bwMode="auto">
          <a:xfrm>
            <a:off x="5251450" y="380365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="1" baseline="-25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3" name="Line 15"/>
          <p:cNvSpPr>
            <a:spLocks noChangeShapeType="1"/>
          </p:cNvSpPr>
          <p:nvPr/>
        </p:nvSpPr>
        <p:spPr bwMode="auto">
          <a:xfrm>
            <a:off x="8100392" y="4651236"/>
            <a:ext cx="844996" cy="1900"/>
          </a:xfrm>
          <a:prstGeom prst="line">
            <a:avLst/>
          </a:prstGeom>
          <a:noFill/>
          <a:ln w="25400">
            <a:solidFill>
              <a:srgbClr val="B6FAF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7010400" y="4343400"/>
            <a:ext cx="622300" cy="582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3200" i="1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27" name="Rectangle 18"/>
          <p:cNvSpPr>
            <a:spLocks noChangeArrowheads="1"/>
          </p:cNvSpPr>
          <p:nvPr/>
        </p:nvSpPr>
        <p:spPr bwMode="auto">
          <a:xfrm>
            <a:off x="8053833" y="4149080"/>
            <a:ext cx="982663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2400" i="1" dirty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i(n+1)</a:t>
            </a:r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7315200" y="4495800"/>
            <a:ext cx="261291" cy="42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200" i="1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29" name="Rectangle 20"/>
          <p:cNvSpPr>
            <a:spLocks noChangeArrowheads="1"/>
          </p:cNvSpPr>
          <p:nvPr/>
        </p:nvSpPr>
        <p:spPr bwMode="auto">
          <a:xfrm>
            <a:off x="7467600" y="4343400"/>
            <a:ext cx="516168" cy="582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3200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endParaRPr lang="en-US" sz="3200" dirty="0">
              <a:solidFill>
                <a:srgbClr val="B6FAF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>
            <a:off x="8229600" y="4648200"/>
            <a:ext cx="3222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000" dirty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1" name="Rectangle 22"/>
          <p:cNvSpPr>
            <a:spLocks noChangeArrowheads="1"/>
          </p:cNvSpPr>
          <p:nvPr/>
        </p:nvSpPr>
        <p:spPr bwMode="auto">
          <a:xfrm>
            <a:off x="452438" y="5100638"/>
            <a:ext cx="8081962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Datos Ordenados:            11   12   13   16   16   17   18   21   22  </a:t>
            </a:r>
          </a:p>
        </p:txBody>
      </p:sp>
      <p:sp>
        <p:nvSpPr>
          <p:cNvPr id="32" name="AutoShape 23"/>
          <p:cNvSpPr>
            <a:spLocks noChangeArrowheads="1"/>
          </p:cNvSpPr>
          <p:nvPr/>
        </p:nvSpPr>
        <p:spPr bwMode="auto">
          <a:xfrm rot="16200000">
            <a:off x="3585220" y="5372100"/>
            <a:ext cx="304800" cy="228600"/>
          </a:xfrm>
          <a:prstGeom prst="rightArrow">
            <a:avLst>
              <a:gd name="adj1" fmla="val 50000"/>
              <a:gd name="adj2" fmla="val 3356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24"/>
          <p:cNvSpPr>
            <a:spLocks noChangeArrowheads="1"/>
          </p:cNvSpPr>
          <p:nvPr/>
        </p:nvSpPr>
        <p:spPr bwMode="auto">
          <a:xfrm>
            <a:off x="838200" y="5870545"/>
            <a:ext cx="26765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Posicion</a:t>
            </a: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Q</a:t>
            </a:r>
            <a:r>
              <a:rPr lang="en-US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34" name="Rectangle 25"/>
          <p:cNvSpPr>
            <a:spLocks noChangeArrowheads="1"/>
          </p:cNvSpPr>
          <p:nvPr/>
        </p:nvSpPr>
        <p:spPr bwMode="auto">
          <a:xfrm>
            <a:off x="5148064" y="5877272"/>
            <a:ext cx="160020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 2.50    </a:t>
            </a:r>
          </a:p>
        </p:txBody>
      </p:sp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6400800" y="5870545"/>
            <a:ext cx="69850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6" name="Rectangle 27"/>
          <p:cNvSpPr>
            <a:spLocks noChangeArrowheads="1"/>
          </p:cNvSpPr>
          <p:nvPr/>
        </p:nvSpPr>
        <p:spPr bwMode="auto">
          <a:xfrm>
            <a:off x="7020272" y="5870545"/>
            <a:ext cx="18383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=12.5</a:t>
            </a:r>
          </a:p>
        </p:txBody>
      </p:sp>
      <p:sp>
        <p:nvSpPr>
          <p:cNvPr id="37" name="Rectangle 28"/>
          <p:cNvSpPr>
            <a:spLocks noChangeArrowheads="1"/>
          </p:cNvSpPr>
          <p:nvPr/>
        </p:nvSpPr>
        <p:spPr bwMode="auto">
          <a:xfrm>
            <a:off x="3163888" y="5805264"/>
            <a:ext cx="530225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38" name="Rectangle 29"/>
          <p:cNvSpPr>
            <a:spLocks noChangeArrowheads="1"/>
          </p:cNvSpPr>
          <p:nvPr/>
        </p:nvSpPr>
        <p:spPr bwMode="auto">
          <a:xfrm>
            <a:off x="3847455" y="5798537"/>
            <a:ext cx="14446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1•(9 + 1)</a:t>
            </a:r>
          </a:p>
        </p:txBody>
      </p:sp>
      <p:sp>
        <p:nvSpPr>
          <p:cNvPr id="39" name="Line 30"/>
          <p:cNvSpPr>
            <a:spLocks noChangeShapeType="1"/>
          </p:cNvSpPr>
          <p:nvPr/>
        </p:nvSpPr>
        <p:spPr bwMode="auto">
          <a:xfrm>
            <a:off x="3805238" y="6096000"/>
            <a:ext cx="1090612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4192588" y="6158577"/>
            <a:ext cx="5302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56946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04800" y="17526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733004" y="188640"/>
            <a:ext cx="5575300" cy="1143000"/>
          </a:xfrm>
          <a:noFill/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5400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Deciles</a:t>
            </a:r>
            <a:endParaRPr lang="en-US" sz="5400" i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0" y="1752600"/>
            <a:ext cx="7772400" cy="32766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</a:pP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Medida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Posición</a:t>
            </a:r>
            <a:endParaRPr lang="en-US" b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</a:pP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 Divide los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datos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ordenados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en 10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Partes</a:t>
            </a:r>
            <a:endParaRPr lang="en-US" b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350000"/>
              </a:spcBef>
            </a:pPr>
            <a:r>
              <a:rPr lang="en-US" b="1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err="1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Posición</a:t>
            </a:r>
            <a:r>
              <a:rPr lang="en-US" b="1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 de i-</a:t>
            </a:r>
            <a:r>
              <a:rPr lang="en-US" b="1" dirty="0" err="1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b="1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Decil</a:t>
            </a:r>
            <a:r>
              <a:rPr lang="en-US" b="1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000" b="1" dirty="0" err="1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posicion</a:t>
            </a:r>
            <a:r>
              <a:rPr lang="en-US" sz="2000" b="1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000" b="1" dirty="0" err="1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punto</a:t>
            </a:r>
            <a:endParaRPr lang="en-US" sz="2000" b="1" dirty="0" smtClean="0">
              <a:solidFill>
                <a:srgbClr val="B6FAF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61342" y="3048001"/>
            <a:ext cx="842306" cy="755650"/>
          </a:xfrm>
          <a:prstGeom prst="rect">
            <a:avLst/>
          </a:prstGeom>
          <a:solidFill>
            <a:srgbClr val="FF99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391470" y="3048000"/>
            <a:ext cx="804266" cy="755651"/>
          </a:xfrm>
          <a:prstGeom prst="rect">
            <a:avLst/>
          </a:prstGeom>
          <a:solidFill>
            <a:srgbClr val="F95AB7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2155627" y="3048000"/>
            <a:ext cx="688181" cy="755651"/>
          </a:xfrm>
          <a:prstGeom prst="rect">
            <a:avLst/>
          </a:prstGeom>
          <a:solidFill>
            <a:srgbClr val="99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2831505" y="3048000"/>
            <a:ext cx="732383" cy="755651"/>
          </a:xfrm>
          <a:prstGeom prst="rect">
            <a:avLst/>
          </a:prstGeom>
          <a:solidFill>
            <a:srgbClr val="00FF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623739" y="3194050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1331640" y="3194050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2063899" y="3194050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1"/>
          <p:cNvSpPr>
            <a:spLocks noChangeArrowheads="1"/>
          </p:cNvSpPr>
          <p:nvPr/>
        </p:nvSpPr>
        <p:spPr bwMode="auto">
          <a:xfrm>
            <a:off x="2783979" y="3194050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971600" y="380365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1691680" y="380365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14"/>
          <p:cNvSpPr>
            <a:spLocks noChangeArrowheads="1"/>
          </p:cNvSpPr>
          <p:nvPr/>
        </p:nvSpPr>
        <p:spPr bwMode="auto">
          <a:xfrm>
            <a:off x="2411760" y="380365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Line 15"/>
          <p:cNvSpPr>
            <a:spLocks noChangeShapeType="1"/>
          </p:cNvSpPr>
          <p:nvPr/>
        </p:nvSpPr>
        <p:spPr bwMode="auto">
          <a:xfrm>
            <a:off x="8100392" y="4651236"/>
            <a:ext cx="844996" cy="1900"/>
          </a:xfrm>
          <a:prstGeom prst="line">
            <a:avLst/>
          </a:prstGeom>
          <a:noFill/>
          <a:ln w="25400">
            <a:solidFill>
              <a:srgbClr val="B6FAF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7010400" y="4343400"/>
            <a:ext cx="622300" cy="582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3200" i="1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en-US" sz="3200" i="1" dirty="0">
              <a:solidFill>
                <a:srgbClr val="B6FAF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18"/>
          <p:cNvSpPr>
            <a:spLocks noChangeArrowheads="1"/>
          </p:cNvSpPr>
          <p:nvPr/>
        </p:nvSpPr>
        <p:spPr bwMode="auto">
          <a:xfrm>
            <a:off x="8053833" y="4149080"/>
            <a:ext cx="982663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2400" i="1" dirty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i(n+1)</a:t>
            </a:r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7315200" y="4495800"/>
            <a:ext cx="261291" cy="42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200" i="1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29" name="Rectangle 20"/>
          <p:cNvSpPr>
            <a:spLocks noChangeArrowheads="1"/>
          </p:cNvSpPr>
          <p:nvPr/>
        </p:nvSpPr>
        <p:spPr bwMode="auto">
          <a:xfrm>
            <a:off x="7467600" y="4343400"/>
            <a:ext cx="516168" cy="582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3200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endParaRPr lang="en-US" sz="3200" dirty="0">
              <a:solidFill>
                <a:srgbClr val="B6FAF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>
            <a:off x="8229600" y="4648200"/>
            <a:ext cx="439224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000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2000" dirty="0">
              <a:solidFill>
                <a:srgbClr val="B6FAF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22"/>
          <p:cNvSpPr>
            <a:spLocks noChangeArrowheads="1"/>
          </p:cNvSpPr>
          <p:nvPr/>
        </p:nvSpPr>
        <p:spPr bwMode="auto">
          <a:xfrm>
            <a:off x="452438" y="5100638"/>
            <a:ext cx="8081962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Datos Ordenados:            11   12   13   16   16   17   18   21   22  </a:t>
            </a:r>
          </a:p>
        </p:txBody>
      </p:sp>
      <p:sp>
        <p:nvSpPr>
          <p:cNvPr id="32" name="AutoShape 23"/>
          <p:cNvSpPr>
            <a:spLocks noChangeArrowheads="1"/>
          </p:cNvSpPr>
          <p:nvPr/>
        </p:nvSpPr>
        <p:spPr bwMode="auto">
          <a:xfrm rot="16200000">
            <a:off x="2949724" y="5466556"/>
            <a:ext cx="304800" cy="228600"/>
          </a:xfrm>
          <a:prstGeom prst="rightArrow">
            <a:avLst>
              <a:gd name="adj1" fmla="val 50000"/>
              <a:gd name="adj2" fmla="val 3356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24"/>
          <p:cNvSpPr>
            <a:spLocks noChangeArrowheads="1"/>
          </p:cNvSpPr>
          <p:nvPr/>
        </p:nvSpPr>
        <p:spPr bwMode="auto">
          <a:xfrm>
            <a:off x="838200" y="5870545"/>
            <a:ext cx="26765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Posicion</a:t>
            </a: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  </a:t>
            </a:r>
            <a:endParaRPr lang="en-US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25"/>
          <p:cNvSpPr>
            <a:spLocks noChangeArrowheads="1"/>
          </p:cNvSpPr>
          <p:nvPr/>
        </p:nvSpPr>
        <p:spPr bwMode="auto">
          <a:xfrm>
            <a:off x="5148064" y="5877272"/>
            <a:ext cx="160020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1.00    </a:t>
            </a:r>
            <a:endParaRPr lang="en-US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6400800" y="5870545"/>
            <a:ext cx="69850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6" name="Rectangle 27"/>
          <p:cNvSpPr>
            <a:spLocks noChangeArrowheads="1"/>
          </p:cNvSpPr>
          <p:nvPr/>
        </p:nvSpPr>
        <p:spPr bwMode="auto">
          <a:xfrm>
            <a:off x="7020272" y="5870545"/>
            <a:ext cx="18383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n-US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28"/>
          <p:cNvSpPr>
            <a:spLocks noChangeArrowheads="1"/>
          </p:cNvSpPr>
          <p:nvPr/>
        </p:nvSpPr>
        <p:spPr bwMode="auto">
          <a:xfrm>
            <a:off x="3163888" y="5805264"/>
            <a:ext cx="530225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38" name="Rectangle 29"/>
          <p:cNvSpPr>
            <a:spLocks noChangeArrowheads="1"/>
          </p:cNvSpPr>
          <p:nvPr/>
        </p:nvSpPr>
        <p:spPr bwMode="auto">
          <a:xfrm>
            <a:off x="3847455" y="5798537"/>
            <a:ext cx="14446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1•(9 + 1)</a:t>
            </a:r>
          </a:p>
        </p:txBody>
      </p:sp>
      <p:sp>
        <p:nvSpPr>
          <p:cNvPr id="39" name="Line 30"/>
          <p:cNvSpPr>
            <a:spLocks noChangeShapeType="1"/>
          </p:cNvSpPr>
          <p:nvPr/>
        </p:nvSpPr>
        <p:spPr bwMode="auto">
          <a:xfrm>
            <a:off x="3805238" y="6096000"/>
            <a:ext cx="1090612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4192588" y="6158577"/>
            <a:ext cx="5302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3551585" y="3048001"/>
            <a:ext cx="732383" cy="7556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auto">
          <a:xfrm>
            <a:off x="4271665" y="3048001"/>
            <a:ext cx="732383" cy="75564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7"/>
          <p:cNvSpPr>
            <a:spLocks noChangeArrowheads="1"/>
          </p:cNvSpPr>
          <p:nvPr/>
        </p:nvSpPr>
        <p:spPr bwMode="auto">
          <a:xfrm>
            <a:off x="4991745" y="3048001"/>
            <a:ext cx="732383" cy="7556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5711825" y="3048000"/>
            <a:ext cx="732383" cy="75565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6431905" y="3048000"/>
            <a:ext cx="732383" cy="75565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auto">
          <a:xfrm>
            <a:off x="7092280" y="3048001"/>
            <a:ext cx="732383" cy="7556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ectangle 11"/>
          <p:cNvSpPr>
            <a:spLocks noChangeArrowheads="1"/>
          </p:cNvSpPr>
          <p:nvPr/>
        </p:nvSpPr>
        <p:spPr bwMode="auto">
          <a:xfrm>
            <a:off x="3504059" y="3185924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11"/>
          <p:cNvSpPr>
            <a:spLocks noChangeArrowheads="1"/>
          </p:cNvSpPr>
          <p:nvPr/>
        </p:nvSpPr>
        <p:spPr bwMode="auto">
          <a:xfrm>
            <a:off x="4139952" y="3185924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ectangle 11"/>
          <p:cNvSpPr>
            <a:spLocks noChangeArrowheads="1"/>
          </p:cNvSpPr>
          <p:nvPr/>
        </p:nvSpPr>
        <p:spPr bwMode="auto">
          <a:xfrm>
            <a:off x="4860032" y="3212976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ectangle 11"/>
          <p:cNvSpPr>
            <a:spLocks noChangeArrowheads="1"/>
          </p:cNvSpPr>
          <p:nvPr/>
        </p:nvSpPr>
        <p:spPr bwMode="auto">
          <a:xfrm>
            <a:off x="5652120" y="3212976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Rectangle 11"/>
          <p:cNvSpPr>
            <a:spLocks noChangeArrowheads="1"/>
          </p:cNvSpPr>
          <p:nvPr/>
        </p:nvSpPr>
        <p:spPr bwMode="auto">
          <a:xfrm>
            <a:off x="6300192" y="3212976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11"/>
          <p:cNvSpPr>
            <a:spLocks noChangeArrowheads="1"/>
          </p:cNvSpPr>
          <p:nvPr/>
        </p:nvSpPr>
        <p:spPr bwMode="auto">
          <a:xfrm>
            <a:off x="7020272" y="3212976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ectangle 14"/>
          <p:cNvSpPr>
            <a:spLocks noChangeArrowheads="1"/>
          </p:cNvSpPr>
          <p:nvPr/>
        </p:nvSpPr>
        <p:spPr bwMode="auto">
          <a:xfrm>
            <a:off x="3148211" y="378904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3868291" y="378904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ectangle 14"/>
          <p:cNvSpPr>
            <a:spLocks noChangeArrowheads="1"/>
          </p:cNvSpPr>
          <p:nvPr/>
        </p:nvSpPr>
        <p:spPr bwMode="auto">
          <a:xfrm>
            <a:off x="4644008" y="378904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ectangle 14"/>
          <p:cNvSpPr>
            <a:spLocks noChangeArrowheads="1"/>
          </p:cNvSpPr>
          <p:nvPr/>
        </p:nvSpPr>
        <p:spPr bwMode="auto">
          <a:xfrm>
            <a:off x="5380459" y="378904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Rectangle 14"/>
          <p:cNvSpPr>
            <a:spLocks noChangeArrowheads="1"/>
          </p:cNvSpPr>
          <p:nvPr/>
        </p:nvSpPr>
        <p:spPr bwMode="auto">
          <a:xfrm>
            <a:off x="6028531" y="378904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Rectangle 14"/>
          <p:cNvSpPr>
            <a:spLocks noChangeArrowheads="1"/>
          </p:cNvSpPr>
          <p:nvPr/>
        </p:nvSpPr>
        <p:spPr bwMode="auto">
          <a:xfrm>
            <a:off x="6660232" y="378904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00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04800" y="17526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733004" y="188640"/>
            <a:ext cx="5575300" cy="1143000"/>
          </a:xfrm>
          <a:noFill/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5400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Percentiles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0" y="1752600"/>
            <a:ext cx="7772400" cy="32766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</a:pP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Medida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Posición</a:t>
            </a:r>
            <a:endParaRPr lang="en-US" b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</a:pP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 Divide los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datos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ordenados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en 100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Partes</a:t>
            </a:r>
            <a:endParaRPr lang="en-US" b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350000"/>
              </a:spcBef>
            </a:pPr>
            <a:r>
              <a:rPr lang="en-US" b="1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err="1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Posición</a:t>
            </a:r>
            <a:r>
              <a:rPr lang="en-US" b="1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 de i-</a:t>
            </a:r>
            <a:r>
              <a:rPr lang="en-US" b="1" dirty="0" err="1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b="1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Decil</a:t>
            </a:r>
            <a:r>
              <a:rPr lang="en-US" b="1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000" b="1" dirty="0" err="1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posicion</a:t>
            </a:r>
            <a:r>
              <a:rPr lang="en-US" sz="2000" b="1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000" b="1" dirty="0" err="1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punto</a:t>
            </a:r>
            <a:endParaRPr lang="en-US" sz="2000" b="1" dirty="0" smtClean="0">
              <a:solidFill>
                <a:srgbClr val="B6FAF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61342" y="3048001"/>
            <a:ext cx="842306" cy="755650"/>
          </a:xfrm>
          <a:prstGeom prst="rect">
            <a:avLst/>
          </a:prstGeom>
          <a:solidFill>
            <a:srgbClr val="FF99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391470" y="3048000"/>
            <a:ext cx="804266" cy="755651"/>
          </a:xfrm>
          <a:prstGeom prst="rect">
            <a:avLst/>
          </a:prstGeom>
          <a:solidFill>
            <a:srgbClr val="F95AB7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2155627" y="3048000"/>
            <a:ext cx="688181" cy="755651"/>
          </a:xfrm>
          <a:prstGeom prst="rect">
            <a:avLst/>
          </a:prstGeom>
          <a:solidFill>
            <a:srgbClr val="99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2831505" y="3048000"/>
            <a:ext cx="732383" cy="755651"/>
          </a:xfrm>
          <a:prstGeom prst="rect">
            <a:avLst/>
          </a:prstGeom>
          <a:solidFill>
            <a:srgbClr val="00FF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623739" y="3194050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1331640" y="3194050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2063899" y="3194050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1"/>
          <p:cNvSpPr>
            <a:spLocks noChangeArrowheads="1"/>
          </p:cNvSpPr>
          <p:nvPr/>
        </p:nvSpPr>
        <p:spPr bwMode="auto">
          <a:xfrm>
            <a:off x="2783979" y="3194050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971600" y="380365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1691680" y="380365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14"/>
          <p:cNvSpPr>
            <a:spLocks noChangeArrowheads="1"/>
          </p:cNvSpPr>
          <p:nvPr/>
        </p:nvSpPr>
        <p:spPr bwMode="auto">
          <a:xfrm>
            <a:off x="2411760" y="3803650"/>
            <a:ext cx="847725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Line 15"/>
          <p:cNvSpPr>
            <a:spLocks noChangeShapeType="1"/>
          </p:cNvSpPr>
          <p:nvPr/>
        </p:nvSpPr>
        <p:spPr bwMode="auto">
          <a:xfrm>
            <a:off x="8100392" y="4651236"/>
            <a:ext cx="844996" cy="1900"/>
          </a:xfrm>
          <a:prstGeom prst="line">
            <a:avLst/>
          </a:prstGeom>
          <a:noFill/>
          <a:ln w="25400">
            <a:solidFill>
              <a:srgbClr val="B6FAF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7010400" y="4343400"/>
            <a:ext cx="622300" cy="582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3200" i="1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3200" i="1" dirty="0">
              <a:solidFill>
                <a:srgbClr val="B6FAF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18"/>
          <p:cNvSpPr>
            <a:spLocks noChangeArrowheads="1"/>
          </p:cNvSpPr>
          <p:nvPr/>
        </p:nvSpPr>
        <p:spPr bwMode="auto">
          <a:xfrm>
            <a:off x="8053833" y="4149080"/>
            <a:ext cx="982663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2400" i="1" dirty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i(n+1)</a:t>
            </a:r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7315200" y="4495800"/>
            <a:ext cx="261291" cy="42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200" i="1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29" name="Rectangle 20"/>
          <p:cNvSpPr>
            <a:spLocks noChangeArrowheads="1"/>
          </p:cNvSpPr>
          <p:nvPr/>
        </p:nvSpPr>
        <p:spPr bwMode="auto">
          <a:xfrm>
            <a:off x="7467600" y="4343400"/>
            <a:ext cx="516168" cy="582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3200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endParaRPr lang="en-US" sz="3200" dirty="0">
              <a:solidFill>
                <a:srgbClr val="B6FAF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>
            <a:off x="8229600" y="4648200"/>
            <a:ext cx="567464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000" dirty="0" smtClean="0">
                <a:solidFill>
                  <a:srgbClr val="B6FAFC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en-US" sz="2000" dirty="0">
              <a:solidFill>
                <a:srgbClr val="B6FAF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22"/>
          <p:cNvSpPr>
            <a:spLocks noChangeArrowheads="1"/>
          </p:cNvSpPr>
          <p:nvPr/>
        </p:nvSpPr>
        <p:spPr bwMode="auto">
          <a:xfrm>
            <a:off x="452438" y="5100638"/>
            <a:ext cx="8081962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Datos Ordenados:            11   12   13   16   16   17   18   21   22  </a:t>
            </a:r>
          </a:p>
        </p:txBody>
      </p:sp>
      <p:sp>
        <p:nvSpPr>
          <p:cNvPr id="32" name="AutoShape 23"/>
          <p:cNvSpPr>
            <a:spLocks noChangeArrowheads="1"/>
          </p:cNvSpPr>
          <p:nvPr/>
        </p:nvSpPr>
        <p:spPr bwMode="auto">
          <a:xfrm rot="16200000">
            <a:off x="2949724" y="5466556"/>
            <a:ext cx="304800" cy="228600"/>
          </a:xfrm>
          <a:prstGeom prst="rightArrow">
            <a:avLst>
              <a:gd name="adj1" fmla="val 50000"/>
              <a:gd name="adj2" fmla="val 3356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24"/>
          <p:cNvSpPr>
            <a:spLocks noChangeArrowheads="1"/>
          </p:cNvSpPr>
          <p:nvPr/>
        </p:nvSpPr>
        <p:spPr bwMode="auto">
          <a:xfrm>
            <a:off x="838200" y="5870545"/>
            <a:ext cx="26765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Posicion</a:t>
            </a: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19  </a:t>
            </a:r>
            <a:endParaRPr lang="en-US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25"/>
          <p:cNvSpPr>
            <a:spLocks noChangeArrowheads="1"/>
          </p:cNvSpPr>
          <p:nvPr/>
        </p:nvSpPr>
        <p:spPr bwMode="auto">
          <a:xfrm>
            <a:off x="5148064" y="5877272"/>
            <a:ext cx="160020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2.00    </a:t>
            </a:r>
            <a:endParaRPr lang="en-US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6400800" y="5870545"/>
            <a:ext cx="69850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6" name="Rectangle 27"/>
          <p:cNvSpPr>
            <a:spLocks noChangeArrowheads="1"/>
          </p:cNvSpPr>
          <p:nvPr/>
        </p:nvSpPr>
        <p:spPr bwMode="auto">
          <a:xfrm>
            <a:off x="7020272" y="5870545"/>
            <a:ext cx="18383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28"/>
          <p:cNvSpPr>
            <a:spLocks noChangeArrowheads="1"/>
          </p:cNvSpPr>
          <p:nvPr/>
        </p:nvSpPr>
        <p:spPr bwMode="auto">
          <a:xfrm>
            <a:off x="3163888" y="5805264"/>
            <a:ext cx="530225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38" name="Rectangle 29"/>
          <p:cNvSpPr>
            <a:spLocks noChangeArrowheads="1"/>
          </p:cNvSpPr>
          <p:nvPr/>
        </p:nvSpPr>
        <p:spPr bwMode="auto">
          <a:xfrm>
            <a:off x="3847455" y="5798537"/>
            <a:ext cx="14446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•(19 </a:t>
            </a: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+ 1)</a:t>
            </a:r>
          </a:p>
        </p:txBody>
      </p:sp>
      <p:sp>
        <p:nvSpPr>
          <p:cNvPr id="39" name="Line 30"/>
          <p:cNvSpPr>
            <a:spLocks noChangeShapeType="1"/>
          </p:cNvSpPr>
          <p:nvPr/>
        </p:nvSpPr>
        <p:spPr bwMode="auto">
          <a:xfrm>
            <a:off x="3805238" y="6096000"/>
            <a:ext cx="1090612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4192588" y="6158577"/>
            <a:ext cx="5302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3551585" y="3048001"/>
            <a:ext cx="732383" cy="7556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auto">
          <a:xfrm>
            <a:off x="4271665" y="3048001"/>
            <a:ext cx="732383" cy="75564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7"/>
          <p:cNvSpPr>
            <a:spLocks noChangeArrowheads="1"/>
          </p:cNvSpPr>
          <p:nvPr/>
        </p:nvSpPr>
        <p:spPr bwMode="auto">
          <a:xfrm>
            <a:off x="4991745" y="3048001"/>
            <a:ext cx="732383" cy="7556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6287889" y="3048000"/>
            <a:ext cx="732383" cy="75565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7007969" y="3048000"/>
            <a:ext cx="732383" cy="75565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auto">
          <a:xfrm>
            <a:off x="7656041" y="3048001"/>
            <a:ext cx="732383" cy="7556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ectangle 11"/>
          <p:cNvSpPr>
            <a:spLocks noChangeArrowheads="1"/>
          </p:cNvSpPr>
          <p:nvPr/>
        </p:nvSpPr>
        <p:spPr bwMode="auto">
          <a:xfrm>
            <a:off x="3504059" y="3185924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11"/>
          <p:cNvSpPr>
            <a:spLocks noChangeArrowheads="1"/>
          </p:cNvSpPr>
          <p:nvPr/>
        </p:nvSpPr>
        <p:spPr bwMode="auto">
          <a:xfrm>
            <a:off x="4139952" y="3185924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ectangle 11"/>
          <p:cNvSpPr>
            <a:spLocks noChangeArrowheads="1"/>
          </p:cNvSpPr>
          <p:nvPr/>
        </p:nvSpPr>
        <p:spPr bwMode="auto">
          <a:xfrm>
            <a:off x="4944219" y="3212976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ectangle 11"/>
          <p:cNvSpPr>
            <a:spLocks noChangeArrowheads="1"/>
          </p:cNvSpPr>
          <p:nvPr/>
        </p:nvSpPr>
        <p:spPr bwMode="auto">
          <a:xfrm>
            <a:off x="6240363" y="3212976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Rectangle 11"/>
          <p:cNvSpPr>
            <a:spLocks noChangeArrowheads="1"/>
          </p:cNvSpPr>
          <p:nvPr/>
        </p:nvSpPr>
        <p:spPr bwMode="auto">
          <a:xfrm>
            <a:off x="6876256" y="3212976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11"/>
          <p:cNvSpPr>
            <a:spLocks noChangeArrowheads="1"/>
          </p:cNvSpPr>
          <p:nvPr/>
        </p:nvSpPr>
        <p:spPr bwMode="auto">
          <a:xfrm>
            <a:off x="7596336" y="3212976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1%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ectangle 14"/>
          <p:cNvSpPr>
            <a:spLocks noChangeArrowheads="1"/>
          </p:cNvSpPr>
          <p:nvPr/>
        </p:nvSpPr>
        <p:spPr bwMode="auto">
          <a:xfrm>
            <a:off x="3148211" y="378904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3868291" y="378904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ectangle 14"/>
          <p:cNvSpPr>
            <a:spLocks noChangeArrowheads="1"/>
          </p:cNvSpPr>
          <p:nvPr/>
        </p:nvSpPr>
        <p:spPr bwMode="auto">
          <a:xfrm>
            <a:off x="4644008" y="378904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ectangle 14"/>
          <p:cNvSpPr>
            <a:spLocks noChangeArrowheads="1"/>
          </p:cNvSpPr>
          <p:nvPr/>
        </p:nvSpPr>
        <p:spPr bwMode="auto">
          <a:xfrm>
            <a:off x="5380459" y="378904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Rectangle 14"/>
          <p:cNvSpPr>
            <a:spLocks noChangeArrowheads="1"/>
          </p:cNvSpPr>
          <p:nvPr/>
        </p:nvSpPr>
        <p:spPr bwMode="auto">
          <a:xfrm>
            <a:off x="6028531" y="378904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97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Rectangle 14"/>
          <p:cNvSpPr>
            <a:spLocks noChangeArrowheads="1"/>
          </p:cNvSpPr>
          <p:nvPr/>
        </p:nvSpPr>
        <p:spPr bwMode="auto">
          <a:xfrm>
            <a:off x="6660232" y="378904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98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Rectangle 7"/>
          <p:cNvSpPr>
            <a:spLocks noChangeArrowheads="1"/>
          </p:cNvSpPr>
          <p:nvPr/>
        </p:nvSpPr>
        <p:spPr bwMode="auto">
          <a:xfrm>
            <a:off x="5711826" y="2996951"/>
            <a:ext cx="576064" cy="80669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Rectangle 11"/>
          <p:cNvSpPr>
            <a:spLocks noChangeArrowheads="1"/>
          </p:cNvSpPr>
          <p:nvPr/>
        </p:nvSpPr>
        <p:spPr bwMode="auto">
          <a:xfrm>
            <a:off x="5508104" y="3212976"/>
            <a:ext cx="9239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. 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14"/>
          <p:cNvSpPr>
            <a:spLocks noChangeArrowheads="1"/>
          </p:cNvSpPr>
          <p:nvPr/>
        </p:nvSpPr>
        <p:spPr bwMode="auto">
          <a:xfrm>
            <a:off x="7324675" y="3789040"/>
            <a:ext cx="847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baseline="-2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99</a:t>
            </a:r>
            <a:endParaRPr lang="en-US" sz="2800" b="1" baseline="-25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33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s-PE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Estadística </a:t>
            </a:r>
            <a:r>
              <a:rPr lang="es-PE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Aplicada</a:t>
            </a:r>
            <a:endParaRPr lang="es-E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r>
              <a:rPr lang="es-PE" sz="3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Medidas de Tendencia central:</a:t>
            </a:r>
          </a:p>
          <a:p>
            <a:pPr lvl="1">
              <a:buFont typeface="Arial" pitchFamily="34" charset="0"/>
              <a:buChar char="•"/>
            </a:pPr>
            <a:r>
              <a:rPr lang="es-PE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 media </a:t>
            </a:r>
            <a:r>
              <a:rPr lang="es-PE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aritmética</a:t>
            </a:r>
          </a:p>
          <a:p>
            <a:pPr lvl="1">
              <a:buFont typeface="Arial" pitchFamily="34" charset="0"/>
              <a:buChar char="•"/>
            </a:pPr>
            <a:r>
              <a:rPr lang="es-PE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 media ponderada</a:t>
            </a:r>
          </a:p>
          <a:p>
            <a:pPr lvl="1">
              <a:buFont typeface="Arial" pitchFamily="34" charset="0"/>
              <a:buChar char="•"/>
            </a:pPr>
            <a:r>
              <a:rPr lang="es-PE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 mediana</a:t>
            </a:r>
            <a:endParaRPr lang="es-PE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s-PE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Rango </a:t>
            </a:r>
            <a:r>
              <a:rPr lang="es-PE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medio</a:t>
            </a:r>
          </a:p>
          <a:p>
            <a:pPr lvl="1">
              <a:buFont typeface="Arial" pitchFamily="34" charset="0"/>
              <a:buChar char="•"/>
            </a:pPr>
            <a:r>
              <a:rPr lang="es-PE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 media intercuartil</a:t>
            </a:r>
          </a:p>
          <a:p>
            <a:pPr lvl="1">
              <a:buFont typeface="Arial" pitchFamily="34" charset="0"/>
              <a:buChar char="•"/>
            </a:pPr>
            <a:r>
              <a:rPr lang="es-PE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s-PE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moda</a:t>
            </a:r>
          </a:p>
          <a:p>
            <a:pPr lvl="1">
              <a:buFont typeface="Arial" pitchFamily="34" charset="0"/>
              <a:buChar char="•"/>
            </a:pPr>
            <a:r>
              <a:rPr lang="es-PE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 media armónica</a:t>
            </a:r>
          </a:p>
          <a:p>
            <a:pPr lvl="1">
              <a:buFont typeface="Arial" pitchFamily="34" charset="0"/>
              <a:buChar char="•"/>
            </a:pPr>
            <a:r>
              <a:rPr lang="es-PE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 media geométrica.</a:t>
            </a:r>
            <a:endParaRPr lang="es-E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s-PE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Medidas </a:t>
            </a:r>
            <a:r>
              <a:rPr lang="es-PE" sz="3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PE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Posición</a:t>
            </a:r>
            <a:r>
              <a:rPr lang="es-PE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s-PE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s-PE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Los </a:t>
            </a:r>
            <a:r>
              <a:rPr lang="es-PE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cuantiles</a:t>
            </a:r>
            <a:endParaRPr lang="es-PE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s-PE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Cuartiles, </a:t>
            </a:r>
            <a:r>
              <a:rPr lang="es-PE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deciles</a:t>
            </a:r>
            <a:r>
              <a:rPr lang="es-PE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 percentiles.</a:t>
            </a:r>
          </a:p>
          <a:p>
            <a:endParaRPr lang="es-PE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s-PE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718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1 Conector recto"/>
          <p:cNvCxnSpPr/>
          <p:nvPr/>
        </p:nvCxnSpPr>
        <p:spPr>
          <a:xfrm>
            <a:off x="-35496" y="1376536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2943672" y="6356176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943672" y="6356176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29072" y="1936576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8658672" y="3957464"/>
            <a:ext cx="0" cy="157162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Line 3"/>
          <p:cNvSpPr>
            <a:spLocks noChangeShapeType="1"/>
          </p:cNvSpPr>
          <p:nvPr/>
        </p:nvSpPr>
        <p:spPr bwMode="auto">
          <a:xfrm>
            <a:off x="1114872" y="3728864"/>
            <a:ext cx="0" cy="233362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4315272" y="2357264"/>
            <a:ext cx="0" cy="309562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4086672" y="3768551"/>
            <a:ext cx="0" cy="2359025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Line 6"/>
          <p:cNvSpPr>
            <a:spLocks noChangeShapeType="1"/>
          </p:cNvSpPr>
          <p:nvPr/>
        </p:nvSpPr>
        <p:spPr bwMode="auto">
          <a:xfrm>
            <a:off x="5153472" y="2777951"/>
            <a:ext cx="0" cy="498475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76672" y="641176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94110" y="368424"/>
            <a:ext cx="8594725" cy="82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Medidas</a:t>
            </a:r>
            <a:r>
              <a:rPr lang="en-US" sz="48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48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Resúmen</a:t>
            </a:r>
            <a:endParaRPr lang="en-US" sz="4800" b="1" i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1040260" y="3157364"/>
            <a:ext cx="3121025" cy="528637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Tendencia Central</a:t>
            </a:r>
          </a:p>
        </p:txBody>
      </p:sp>
      <p:sp>
        <p:nvSpPr>
          <p:cNvPr id="20" name="Line 10"/>
          <p:cNvSpPr>
            <a:spLocks noChangeShapeType="1"/>
          </p:cNvSpPr>
          <p:nvPr/>
        </p:nvSpPr>
        <p:spPr bwMode="auto">
          <a:xfrm>
            <a:off x="1383160" y="2698576"/>
            <a:ext cx="5872162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202060" y="3919364"/>
            <a:ext cx="987425" cy="452437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3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Media</a:t>
            </a:r>
            <a:endParaRPr lang="en-US" sz="23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1268860" y="4224164"/>
            <a:ext cx="1292225" cy="366767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Mediana</a:t>
            </a:r>
            <a:r>
              <a:rPr lang="en-US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2564260" y="3919364"/>
            <a:ext cx="987425" cy="366767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Moda</a:t>
            </a:r>
          </a:p>
        </p:txBody>
      </p:sp>
      <p:sp>
        <p:nvSpPr>
          <p:cNvPr id="24" name="Rectangle 14"/>
          <p:cNvSpPr>
            <a:spLocks noChangeArrowheads="1"/>
          </p:cNvSpPr>
          <p:nvPr/>
        </p:nvSpPr>
        <p:spPr bwMode="auto">
          <a:xfrm>
            <a:off x="2335660" y="5062364"/>
            <a:ext cx="1520825" cy="366767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Rango</a:t>
            </a:r>
            <a:r>
              <a:rPr lang="en-US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Medio</a:t>
            </a:r>
            <a:endParaRPr lang="en-US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4315272" y="3231976"/>
            <a:ext cx="1752600" cy="528638"/>
          </a:xfrm>
          <a:prstGeom prst="rect">
            <a:avLst/>
          </a:prstGeom>
          <a:solidFill>
            <a:srgbClr val="CC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Cuartiles</a:t>
            </a:r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2943672" y="6203776"/>
            <a:ext cx="1597025" cy="366767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InterC-medio</a:t>
            </a:r>
            <a:endParaRPr lang="en-US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Line 17"/>
          <p:cNvSpPr>
            <a:spLocks noChangeShapeType="1"/>
          </p:cNvSpPr>
          <p:nvPr/>
        </p:nvSpPr>
        <p:spPr bwMode="auto">
          <a:xfrm>
            <a:off x="1343472" y="2738264"/>
            <a:ext cx="0" cy="385762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Line 18"/>
          <p:cNvSpPr>
            <a:spLocks noChangeShapeType="1"/>
          </p:cNvSpPr>
          <p:nvPr/>
        </p:nvSpPr>
        <p:spPr bwMode="auto">
          <a:xfrm>
            <a:off x="3781872" y="3652664"/>
            <a:ext cx="0" cy="1452562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Line 19"/>
          <p:cNvSpPr>
            <a:spLocks noChangeShapeType="1"/>
          </p:cNvSpPr>
          <p:nvPr/>
        </p:nvSpPr>
        <p:spPr bwMode="auto">
          <a:xfrm>
            <a:off x="1459360" y="4984576"/>
            <a:ext cx="1071562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Oval 20"/>
          <p:cNvSpPr>
            <a:spLocks noChangeArrowheads="1"/>
          </p:cNvSpPr>
          <p:nvPr/>
        </p:nvSpPr>
        <p:spPr bwMode="auto">
          <a:xfrm>
            <a:off x="1419672" y="4832176"/>
            <a:ext cx="152400" cy="152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val 21"/>
          <p:cNvSpPr>
            <a:spLocks noChangeArrowheads="1"/>
          </p:cNvSpPr>
          <p:nvPr/>
        </p:nvSpPr>
        <p:spPr bwMode="auto">
          <a:xfrm>
            <a:off x="2181672" y="4832176"/>
            <a:ext cx="152400" cy="152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22"/>
          <p:cNvSpPr>
            <a:spLocks noChangeArrowheads="1"/>
          </p:cNvSpPr>
          <p:nvPr/>
        </p:nvSpPr>
        <p:spPr bwMode="auto">
          <a:xfrm>
            <a:off x="2410272" y="4832176"/>
            <a:ext cx="152400" cy="152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23"/>
          <p:cNvSpPr>
            <a:spLocks noChangeArrowheads="1"/>
          </p:cNvSpPr>
          <p:nvPr/>
        </p:nvSpPr>
        <p:spPr bwMode="auto">
          <a:xfrm>
            <a:off x="1648272" y="4832176"/>
            <a:ext cx="152400" cy="152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Oval 24"/>
          <p:cNvSpPr>
            <a:spLocks noChangeArrowheads="1"/>
          </p:cNvSpPr>
          <p:nvPr/>
        </p:nvSpPr>
        <p:spPr bwMode="auto">
          <a:xfrm>
            <a:off x="1800672" y="4679776"/>
            <a:ext cx="152400" cy="152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Oval 25"/>
          <p:cNvSpPr>
            <a:spLocks noChangeArrowheads="1"/>
          </p:cNvSpPr>
          <p:nvPr/>
        </p:nvSpPr>
        <p:spPr bwMode="auto">
          <a:xfrm>
            <a:off x="2410272" y="4679776"/>
            <a:ext cx="152400" cy="152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Oval 26"/>
          <p:cNvSpPr>
            <a:spLocks noChangeArrowheads="1"/>
          </p:cNvSpPr>
          <p:nvPr/>
        </p:nvSpPr>
        <p:spPr bwMode="auto">
          <a:xfrm>
            <a:off x="1800672" y="4832176"/>
            <a:ext cx="152400" cy="152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AutoShape 27"/>
          <p:cNvSpPr>
            <a:spLocks noChangeArrowheads="1"/>
          </p:cNvSpPr>
          <p:nvPr/>
        </p:nvSpPr>
        <p:spPr bwMode="auto">
          <a:xfrm rot="16200000">
            <a:off x="1724472" y="5060776"/>
            <a:ext cx="304800" cy="152400"/>
          </a:xfrm>
          <a:prstGeom prst="rightArrow">
            <a:avLst>
              <a:gd name="adj1" fmla="val 50000"/>
              <a:gd name="adj2" fmla="val 50352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28"/>
          <p:cNvSpPr>
            <a:spLocks noChangeArrowheads="1"/>
          </p:cNvSpPr>
          <p:nvPr/>
        </p:nvSpPr>
        <p:spPr bwMode="auto">
          <a:xfrm>
            <a:off x="2640460" y="1861964"/>
            <a:ext cx="3579812" cy="528637"/>
          </a:xfrm>
          <a:prstGeom prst="rect">
            <a:avLst/>
          </a:prstGeom>
          <a:solidFill>
            <a:srgbClr val="F8F8F8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Medidas de Resúmen</a:t>
            </a:r>
          </a:p>
        </p:txBody>
      </p:sp>
      <p:sp>
        <p:nvSpPr>
          <p:cNvPr id="40" name="Line 29"/>
          <p:cNvSpPr>
            <a:spLocks noChangeShapeType="1"/>
          </p:cNvSpPr>
          <p:nvPr/>
        </p:nvSpPr>
        <p:spPr bwMode="auto">
          <a:xfrm>
            <a:off x="1953072" y="3652664"/>
            <a:ext cx="0" cy="614362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Line 30"/>
          <p:cNvSpPr>
            <a:spLocks noChangeShapeType="1"/>
          </p:cNvSpPr>
          <p:nvPr/>
        </p:nvSpPr>
        <p:spPr bwMode="auto">
          <a:xfrm>
            <a:off x="3096072" y="3728864"/>
            <a:ext cx="0" cy="157162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Line 31"/>
          <p:cNvSpPr>
            <a:spLocks noChangeShapeType="1"/>
          </p:cNvSpPr>
          <p:nvPr/>
        </p:nvSpPr>
        <p:spPr bwMode="auto">
          <a:xfrm>
            <a:off x="7287072" y="2738264"/>
            <a:ext cx="0" cy="430212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32"/>
          <p:cNvSpPr>
            <a:spLocks noChangeArrowheads="1"/>
          </p:cNvSpPr>
          <p:nvPr/>
        </p:nvSpPr>
        <p:spPr bwMode="auto">
          <a:xfrm>
            <a:off x="6437760" y="3144664"/>
            <a:ext cx="1776412" cy="515937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Variación</a:t>
            </a:r>
          </a:p>
        </p:txBody>
      </p:sp>
      <p:sp>
        <p:nvSpPr>
          <p:cNvPr id="44" name="Line 33"/>
          <p:cNvSpPr>
            <a:spLocks noChangeShapeType="1"/>
          </p:cNvSpPr>
          <p:nvPr/>
        </p:nvSpPr>
        <p:spPr bwMode="auto">
          <a:xfrm>
            <a:off x="6525072" y="3957464"/>
            <a:ext cx="0" cy="1878012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34"/>
          <p:cNvSpPr>
            <a:spLocks noChangeArrowheads="1"/>
          </p:cNvSpPr>
          <p:nvPr/>
        </p:nvSpPr>
        <p:spPr bwMode="auto">
          <a:xfrm>
            <a:off x="4697860" y="4909964"/>
            <a:ext cx="1673225" cy="528637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Varianza</a:t>
            </a:r>
          </a:p>
        </p:txBody>
      </p:sp>
      <p:sp>
        <p:nvSpPr>
          <p:cNvPr id="46" name="Rectangle 35"/>
          <p:cNvSpPr>
            <a:spLocks noChangeArrowheads="1"/>
          </p:cNvSpPr>
          <p:nvPr/>
        </p:nvSpPr>
        <p:spPr bwMode="auto">
          <a:xfrm>
            <a:off x="5153472" y="5898976"/>
            <a:ext cx="3505200" cy="528638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Desviación Estandar</a:t>
            </a:r>
          </a:p>
        </p:txBody>
      </p:sp>
      <p:sp>
        <p:nvSpPr>
          <p:cNvPr id="47" name="Rectangle 36"/>
          <p:cNvSpPr>
            <a:spLocks noChangeArrowheads="1"/>
          </p:cNvSpPr>
          <p:nvPr/>
        </p:nvSpPr>
        <p:spPr bwMode="auto">
          <a:xfrm>
            <a:off x="6679060" y="4147964"/>
            <a:ext cx="2282825" cy="95567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Coeficiente de Variación</a:t>
            </a:r>
          </a:p>
        </p:txBody>
      </p:sp>
      <p:sp>
        <p:nvSpPr>
          <p:cNvPr id="48" name="Line 37"/>
          <p:cNvSpPr>
            <a:spLocks noChangeShapeType="1"/>
          </p:cNvSpPr>
          <p:nvPr/>
        </p:nvSpPr>
        <p:spPr bwMode="auto">
          <a:xfrm>
            <a:off x="5116960" y="3917776"/>
            <a:ext cx="3509962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Line 38"/>
          <p:cNvSpPr>
            <a:spLocks noChangeShapeType="1"/>
          </p:cNvSpPr>
          <p:nvPr/>
        </p:nvSpPr>
        <p:spPr bwMode="auto">
          <a:xfrm>
            <a:off x="7287072" y="3784426"/>
            <a:ext cx="0" cy="69850"/>
          </a:xfrm>
          <a:prstGeom prst="line">
            <a:avLst/>
          </a:prstGeom>
          <a:noFill/>
          <a:ln w="127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Line 39"/>
          <p:cNvSpPr>
            <a:spLocks noChangeShapeType="1"/>
          </p:cNvSpPr>
          <p:nvPr/>
        </p:nvSpPr>
        <p:spPr bwMode="auto">
          <a:xfrm>
            <a:off x="6067872" y="3957464"/>
            <a:ext cx="0" cy="919162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Line 40"/>
          <p:cNvSpPr>
            <a:spLocks noChangeShapeType="1"/>
          </p:cNvSpPr>
          <p:nvPr/>
        </p:nvSpPr>
        <p:spPr bwMode="auto">
          <a:xfrm>
            <a:off x="5077272" y="3957464"/>
            <a:ext cx="0" cy="309562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41"/>
          <p:cNvSpPr>
            <a:spLocks noChangeArrowheads="1"/>
          </p:cNvSpPr>
          <p:nvPr/>
        </p:nvSpPr>
        <p:spPr bwMode="auto">
          <a:xfrm>
            <a:off x="4469260" y="4224164"/>
            <a:ext cx="1216025" cy="528637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Rango</a:t>
            </a:r>
          </a:p>
        </p:txBody>
      </p:sp>
    </p:spTree>
    <p:extLst>
      <p:ext uri="{BB962C8B-B14F-4D97-AF65-F5344CB8AC3E}">
        <p14:creationId xmlns:p14="http://schemas.microsoft.com/office/powerpoint/2010/main" val="233722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1 Conector recto"/>
          <p:cNvCxnSpPr/>
          <p:nvPr/>
        </p:nvCxnSpPr>
        <p:spPr>
          <a:xfrm>
            <a:off x="0" y="1403176"/>
            <a:ext cx="9180512" cy="4536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2943672" y="6356176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943672" y="6356176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29072" y="1936576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76672" y="641176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280988" y="509588"/>
            <a:ext cx="8582025" cy="82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Medidas</a:t>
            </a:r>
            <a:r>
              <a:rPr lang="en-US" sz="48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48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Tendencia</a:t>
            </a:r>
            <a:r>
              <a:rPr lang="en-US" sz="48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Central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2819400" y="1828800"/>
            <a:ext cx="3046413" cy="528638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Tendencia Central</a:t>
            </a:r>
          </a:p>
        </p:txBody>
      </p:sp>
      <p:sp>
        <p:nvSpPr>
          <p:cNvPr id="57" name="Line 6"/>
          <p:cNvSpPr>
            <a:spLocks noChangeShapeType="1"/>
          </p:cNvSpPr>
          <p:nvPr/>
        </p:nvSpPr>
        <p:spPr bwMode="auto">
          <a:xfrm>
            <a:off x="1298575" y="2971800"/>
            <a:ext cx="641032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839788" y="3430588"/>
            <a:ext cx="1141412" cy="366767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Media</a:t>
            </a: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2211388" y="3430588"/>
            <a:ext cx="1446212" cy="366767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Mediana</a:t>
            </a: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3887788" y="3430588"/>
            <a:ext cx="987425" cy="366767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Moda</a:t>
            </a: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5286375" y="4267201"/>
            <a:ext cx="1573213" cy="366767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Rangomedio</a:t>
            </a: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859587" y="5792788"/>
            <a:ext cx="2003425" cy="366767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Intercuartil</a:t>
            </a:r>
            <a:r>
              <a:rPr lang="en-US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Medio</a:t>
            </a:r>
            <a:endParaRPr lang="en-US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Line 12"/>
          <p:cNvSpPr>
            <a:spLocks noChangeShapeType="1"/>
          </p:cNvSpPr>
          <p:nvPr/>
        </p:nvSpPr>
        <p:spPr bwMode="auto">
          <a:xfrm>
            <a:off x="4343400" y="3067050"/>
            <a:ext cx="0" cy="28575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Line 13"/>
          <p:cNvSpPr>
            <a:spLocks noChangeShapeType="1"/>
          </p:cNvSpPr>
          <p:nvPr/>
        </p:nvSpPr>
        <p:spPr bwMode="auto">
          <a:xfrm>
            <a:off x="1295400" y="3011488"/>
            <a:ext cx="0" cy="38100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Line 14"/>
          <p:cNvSpPr>
            <a:spLocks noChangeShapeType="1"/>
          </p:cNvSpPr>
          <p:nvPr/>
        </p:nvSpPr>
        <p:spPr bwMode="auto">
          <a:xfrm>
            <a:off x="2819400" y="3067050"/>
            <a:ext cx="0" cy="28575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Line 15"/>
          <p:cNvSpPr>
            <a:spLocks noChangeShapeType="1"/>
          </p:cNvSpPr>
          <p:nvPr/>
        </p:nvSpPr>
        <p:spPr bwMode="auto">
          <a:xfrm>
            <a:off x="6324600" y="3067050"/>
            <a:ext cx="0" cy="112395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Line 16"/>
          <p:cNvSpPr>
            <a:spLocks noChangeShapeType="1"/>
          </p:cNvSpPr>
          <p:nvPr/>
        </p:nvSpPr>
        <p:spPr bwMode="auto">
          <a:xfrm>
            <a:off x="7740352" y="3067050"/>
            <a:ext cx="0" cy="266700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Line 17"/>
          <p:cNvSpPr>
            <a:spLocks noChangeShapeType="1"/>
          </p:cNvSpPr>
          <p:nvPr/>
        </p:nvSpPr>
        <p:spPr bwMode="auto">
          <a:xfrm>
            <a:off x="2173288" y="4343400"/>
            <a:ext cx="1452562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Oval 18"/>
          <p:cNvSpPr>
            <a:spLocks noChangeArrowheads="1"/>
          </p:cNvSpPr>
          <p:nvPr/>
        </p:nvSpPr>
        <p:spPr bwMode="auto">
          <a:xfrm>
            <a:off x="2209800" y="4191000"/>
            <a:ext cx="152400" cy="152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Oval 19"/>
          <p:cNvSpPr>
            <a:spLocks noChangeArrowheads="1"/>
          </p:cNvSpPr>
          <p:nvPr/>
        </p:nvSpPr>
        <p:spPr bwMode="auto">
          <a:xfrm>
            <a:off x="2971800" y="4191000"/>
            <a:ext cx="152400" cy="152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Oval 20"/>
          <p:cNvSpPr>
            <a:spLocks noChangeArrowheads="1"/>
          </p:cNvSpPr>
          <p:nvPr/>
        </p:nvSpPr>
        <p:spPr bwMode="auto">
          <a:xfrm>
            <a:off x="3200400" y="4191000"/>
            <a:ext cx="152400" cy="152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Oval 21"/>
          <p:cNvSpPr>
            <a:spLocks noChangeArrowheads="1"/>
          </p:cNvSpPr>
          <p:nvPr/>
        </p:nvSpPr>
        <p:spPr bwMode="auto">
          <a:xfrm>
            <a:off x="2438400" y="4191000"/>
            <a:ext cx="152400" cy="152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Oval 22"/>
          <p:cNvSpPr>
            <a:spLocks noChangeArrowheads="1"/>
          </p:cNvSpPr>
          <p:nvPr/>
        </p:nvSpPr>
        <p:spPr bwMode="auto">
          <a:xfrm>
            <a:off x="2438400" y="4038600"/>
            <a:ext cx="152400" cy="152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Oval 23"/>
          <p:cNvSpPr>
            <a:spLocks noChangeArrowheads="1"/>
          </p:cNvSpPr>
          <p:nvPr/>
        </p:nvSpPr>
        <p:spPr bwMode="auto">
          <a:xfrm>
            <a:off x="3352800" y="4191000"/>
            <a:ext cx="152400" cy="152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Oval 24"/>
          <p:cNvSpPr>
            <a:spLocks noChangeArrowheads="1"/>
          </p:cNvSpPr>
          <p:nvPr/>
        </p:nvSpPr>
        <p:spPr bwMode="auto">
          <a:xfrm>
            <a:off x="2590800" y="4191000"/>
            <a:ext cx="152400" cy="152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AutoShape 25"/>
          <p:cNvSpPr>
            <a:spLocks noChangeArrowheads="1"/>
          </p:cNvSpPr>
          <p:nvPr/>
        </p:nvSpPr>
        <p:spPr bwMode="auto">
          <a:xfrm rot="16200000">
            <a:off x="2552700" y="4457700"/>
            <a:ext cx="228600" cy="152400"/>
          </a:xfrm>
          <a:prstGeom prst="rightArrow">
            <a:avLst>
              <a:gd name="adj1" fmla="val 50000"/>
              <a:gd name="adj2" fmla="val 37764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Line 26"/>
          <p:cNvSpPr>
            <a:spLocks noChangeShapeType="1"/>
          </p:cNvSpPr>
          <p:nvPr/>
        </p:nvSpPr>
        <p:spPr bwMode="auto">
          <a:xfrm>
            <a:off x="4343400" y="2457450"/>
            <a:ext cx="0" cy="43815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8" name="Object 27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4313332"/>
              </p:ext>
            </p:extLst>
          </p:nvPr>
        </p:nvGraphicFramePr>
        <p:xfrm>
          <a:off x="838200" y="3962400"/>
          <a:ext cx="10414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1039680" imgH="1116000" progId="Equation.3">
                  <p:embed/>
                </p:oleObj>
              </mc:Choice>
              <mc:Fallback>
                <p:oleObj name="Equation" r:id="rId3" imgW="1039680" imgH="11160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962400"/>
                        <a:ext cx="10414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113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1 Conector recto"/>
          <p:cNvCxnSpPr/>
          <p:nvPr/>
        </p:nvCxnSpPr>
        <p:spPr>
          <a:xfrm>
            <a:off x="-35496" y="1376536"/>
            <a:ext cx="9184259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2943672" y="6356176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943672" y="6356176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29072" y="1936576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76672" y="641176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AutoShape 2"/>
          <p:cNvSpPr>
            <a:spLocks noChangeArrowheads="1"/>
          </p:cNvSpPr>
          <p:nvPr/>
        </p:nvSpPr>
        <p:spPr bwMode="auto">
          <a:xfrm rot="16200000">
            <a:off x="6134100" y="5890220"/>
            <a:ext cx="609600" cy="228600"/>
          </a:xfrm>
          <a:prstGeom prst="rightArrow">
            <a:avLst>
              <a:gd name="adj1" fmla="val 50000"/>
              <a:gd name="adj2" fmla="val 67136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Rectangle 4"/>
          <p:cNvSpPr>
            <a:spLocks noChangeArrowheads="1"/>
          </p:cNvSpPr>
          <p:nvPr/>
        </p:nvSpPr>
        <p:spPr bwMode="auto">
          <a:xfrm>
            <a:off x="592138" y="439738"/>
            <a:ext cx="8112125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La Media </a:t>
            </a:r>
            <a:r>
              <a:rPr lang="en-US" sz="36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Promedio</a:t>
            </a:r>
            <a:r>
              <a:rPr lang="en-US" sz="36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Aritmético</a:t>
            </a:r>
            <a:r>
              <a:rPr lang="en-US" sz="36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8" name="Rectangle 5"/>
          <p:cNvSpPr>
            <a:spLocks noChangeArrowheads="1"/>
          </p:cNvSpPr>
          <p:nvPr/>
        </p:nvSpPr>
        <p:spPr bwMode="auto">
          <a:xfrm>
            <a:off x="452438" y="1824038"/>
            <a:ext cx="8696325" cy="308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el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Promedio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aritmético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de los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valores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los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datos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800" b="1" dirty="0">
              <a:solidFill>
                <a:srgbClr val="FEEBB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28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Mas </a:t>
            </a:r>
            <a:r>
              <a:rPr lang="en-US" sz="2800" b="1" dirty="0" err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Común</a:t>
            </a:r>
            <a:r>
              <a:rPr lang="en-US" sz="28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800" b="1" dirty="0" err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las</a:t>
            </a:r>
            <a:r>
              <a:rPr lang="en-US" sz="28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Medidas</a:t>
            </a:r>
            <a:r>
              <a:rPr lang="en-US" sz="28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800" b="1" dirty="0" err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Tendencia</a:t>
            </a:r>
            <a:r>
              <a:rPr lang="en-US" sz="28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Central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Afectada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por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Valores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Extremos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>
                <a:solidFill>
                  <a:srgbClr val="00004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9" name="Object 6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3536634"/>
              </p:ext>
            </p:extLst>
          </p:nvPr>
        </p:nvGraphicFramePr>
        <p:xfrm>
          <a:off x="2667000" y="2438400"/>
          <a:ext cx="1574800" cy="144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3" imgW="1573200" imgH="1442880" progId="Equation.3">
                  <p:embed/>
                </p:oleObj>
              </mc:Choice>
              <mc:Fallback>
                <p:oleObj name="Equation" r:id="rId3" imgW="1573200" imgH="144288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438400"/>
                        <a:ext cx="1574800" cy="144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7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1870216"/>
              </p:ext>
            </p:extLst>
          </p:nvPr>
        </p:nvGraphicFramePr>
        <p:xfrm>
          <a:off x="3962400" y="2438400"/>
          <a:ext cx="4394200" cy="1404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5" imgW="4392360" imgH="1403280" progId="Equation.3">
                  <p:embed/>
                </p:oleObj>
              </mc:Choice>
              <mc:Fallback>
                <p:oleObj name="Equation" r:id="rId5" imgW="4392360" imgH="140328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438400"/>
                        <a:ext cx="4394200" cy="1404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Line 8"/>
          <p:cNvSpPr>
            <a:spLocks noChangeShapeType="1"/>
          </p:cNvSpPr>
          <p:nvPr/>
        </p:nvSpPr>
        <p:spPr bwMode="auto">
          <a:xfrm>
            <a:off x="777875" y="5410200"/>
            <a:ext cx="335597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Line 9"/>
          <p:cNvSpPr>
            <a:spLocks noChangeShapeType="1"/>
          </p:cNvSpPr>
          <p:nvPr/>
        </p:nvSpPr>
        <p:spPr bwMode="auto">
          <a:xfrm>
            <a:off x="4740275" y="5410200"/>
            <a:ext cx="383857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Rectangle 10"/>
          <p:cNvSpPr>
            <a:spLocks noChangeArrowheads="1"/>
          </p:cNvSpPr>
          <p:nvPr/>
        </p:nvSpPr>
        <p:spPr bwMode="auto">
          <a:xfrm>
            <a:off x="604838" y="5441727"/>
            <a:ext cx="397192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0   1   2   3   4   5   6   7   8   9   10</a:t>
            </a:r>
          </a:p>
        </p:txBody>
      </p:sp>
      <p:sp>
        <p:nvSpPr>
          <p:cNvPr id="94" name="Rectangle 11"/>
          <p:cNvSpPr>
            <a:spLocks noChangeArrowheads="1"/>
          </p:cNvSpPr>
          <p:nvPr/>
        </p:nvSpPr>
        <p:spPr bwMode="auto">
          <a:xfrm>
            <a:off x="4567238" y="5441727"/>
            <a:ext cx="427672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0   1   2   3   4   5   6   7   8   9   10   12   14      </a:t>
            </a:r>
          </a:p>
        </p:txBody>
      </p:sp>
      <p:sp>
        <p:nvSpPr>
          <p:cNvPr id="95" name="Rectangle 12"/>
          <p:cNvSpPr>
            <a:spLocks noChangeArrowheads="1"/>
          </p:cNvSpPr>
          <p:nvPr/>
        </p:nvSpPr>
        <p:spPr bwMode="auto">
          <a:xfrm>
            <a:off x="685800" y="5181600"/>
            <a:ext cx="3143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Oval 13"/>
          <p:cNvSpPr>
            <a:spLocks noChangeArrowheads="1"/>
          </p:cNvSpPr>
          <p:nvPr/>
        </p:nvSpPr>
        <p:spPr bwMode="auto">
          <a:xfrm>
            <a:off x="9144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Oval 14"/>
          <p:cNvSpPr>
            <a:spLocks noChangeArrowheads="1"/>
          </p:cNvSpPr>
          <p:nvPr/>
        </p:nvSpPr>
        <p:spPr bwMode="auto">
          <a:xfrm>
            <a:off x="15240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Oval 15"/>
          <p:cNvSpPr>
            <a:spLocks noChangeArrowheads="1"/>
          </p:cNvSpPr>
          <p:nvPr/>
        </p:nvSpPr>
        <p:spPr bwMode="auto">
          <a:xfrm>
            <a:off x="20574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Oval 16"/>
          <p:cNvSpPr>
            <a:spLocks noChangeArrowheads="1"/>
          </p:cNvSpPr>
          <p:nvPr/>
        </p:nvSpPr>
        <p:spPr bwMode="auto">
          <a:xfrm>
            <a:off x="26670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Oval 17"/>
          <p:cNvSpPr>
            <a:spLocks noChangeArrowheads="1"/>
          </p:cNvSpPr>
          <p:nvPr/>
        </p:nvSpPr>
        <p:spPr bwMode="auto">
          <a:xfrm>
            <a:off x="32004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Oval 18"/>
          <p:cNvSpPr>
            <a:spLocks noChangeArrowheads="1"/>
          </p:cNvSpPr>
          <p:nvPr/>
        </p:nvSpPr>
        <p:spPr bwMode="auto">
          <a:xfrm>
            <a:off x="48768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Oval 19"/>
          <p:cNvSpPr>
            <a:spLocks noChangeArrowheads="1"/>
          </p:cNvSpPr>
          <p:nvPr/>
        </p:nvSpPr>
        <p:spPr bwMode="auto">
          <a:xfrm>
            <a:off x="54102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Oval 20"/>
          <p:cNvSpPr>
            <a:spLocks noChangeArrowheads="1"/>
          </p:cNvSpPr>
          <p:nvPr/>
        </p:nvSpPr>
        <p:spPr bwMode="auto">
          <a:xfrm>
            <a:off x="60198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Oval 21"/>
          <p:cNvSpPr>
            <a:spLocks noChangeArrowheads="1"/>
          </p:cNvSpPr>
          <p:nvPr/>
        </p:nvSpPr>
        <p:spPr bwMode="auto">
          <a:xfrm>
            <a:off x="6647656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Oval 22"/>
          <p:cNvSpPr>
            <a:spLocks noChangeArrowheads="1"/>
          </p:cNvSpPr>
          <p:nvPr/>
        </p:nvSpPr>
        <p:spPr bwMode="auto">
          <a:xfrm>
            <a:off x="83058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AutoShape 23"/>
          <p:cNvSpPr>
            <a:spLocks noChangeArrowheads="1"/>
          </p:cNvSpPr>
          <p:nvPr/>
        </p:nvSpPr>
        <p:spPr bwMode="auto">
          <a:xfrm rot="16200000">
            <a:off x="1866900" y="5890220"/>
            <a:ext cx="609600" cy="228600"/>
          </a:xfrm>
          <a:prstGeom prst="rightArrow">
            <a:avLst>
              <a:gd name="adj1" fmla="val 50000"/>
              <a:gd name="adj2" fmla="val 67136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Rectangle 24"/>
          <p:cNvSpPr>
            <a:spLocks noChangeArrowheads="1"/>
          </p:cNvSpPr>
          <p:nvPr/>
        </p:nvSpPr>
        <p:spPr bwMode="auto">
          <a:xfrm>
            <a:off x="2433638" y="5938838"/>
            <a:ext cx="16859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Media = 5</a:t>
            </a:r>
          </a:p>
        </p:txBody>
      </p:sp>
      <p:sp>
        <p:nvSpPr>
          <p:cNvPr id="108" name="Rectangle 25"/>
          <p:cNvSpPr>
            <a:spLocks noChangeArrowheads="1"/>
          </p:cNvSpPr>
          <p:nvPr/>
        </p:nvSpPr>
        <p:spPr bwMode="auto">
          <a:xfrm>
            <a:off x="6700838" y="5938838"/>
            <a:ext cx="15335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Media = 6</a:t>
            </a:r>
          </a:p>
        </p:txBody>
      </p:sp>
      <p:graphicFrame>
        <p:nvGraphicFramePr>
          <p:cNvPr id="109" name="Object 26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1180319"/>
              </p:ext>
            </p:extLst>
          </p:nvPr>
        </p:nvGraphicFramePr>
        <p:xfrm>
          <a:off x="1219200" y="2667000"/>
          <a:ext cx="1117600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7" imgW="1116000" imgH="745920" progId="Equation.3">
                  <p:embed/>
                </p:oleObj>
              </mc:Choice>
              <mc:Fallback>
                <p:oleObj name="Equation" r:id="rId7" imgW="1116000" imgH="74592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667000"/>
                        <a:ext cx="1117600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" name="Rectangle 27"/>
          <p:cNvSpPr>
            <a:spLocks noChangeArrowheads="1"/>
          </p:cNvSpPr>
          <p:nvPr/>
        </p:nvSpPr>
        <p:spPr bwMode="auto">
          <a:xfrm>
            <a:off x="7391400" y="2514600"/>
            <a:ext cx="1162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Rectangle 28"/>
          <p:cNvSpPr>
            <a:spLocks noChangeArrowheads="1"/>
          </p:cNvSpPr>
          <p:nvPr/>
        </p:nvSpPr>
        <p:spPr bwMode="auto">
          <a:xfrm>
            <a:off x="685800" y="3048000"/>
            <a:ext cx="2095500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smtClean="0">
                <a:solidFill>
                  <a:srgbClr val="CCECFF"/>
                </a:solidFill>
                <a:latin typeface="Times New Roman" pitchFamily="18" charset="0"/>
                <a:cs typeface="Times New Roman" pitchFamily="18" charset="0"/>
              </a:rPr>
              <a:t>Media Muestral</a:t>
            </a:r>
            <a:endParaRPr lang="en-US" sz="2000" b="1" dirty="0">
              <a:solidFill>
                <a:srgbClr val="CCEC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8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1 Conector recto"/>
          <p:cNvCxnSpPr/>
          <p:nvPr/>
        </p:nvCxnSpPr>
        <p:spPr>
          <a:xfrm>
            <a:off x="-35496" y="1376536"/>
            <a:ext cx="9184259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2943672" y="6356176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943672" y="6356176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29072" y="1936576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76672" y="641176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Rectangle 4"/>
          <p:cNvSpPr>
            <a:spLocks noChangeArrowheads="1"/>
          </p:cNvSpPr>
          <p:nvPr/>
        </p:nvSpPr>
        <p:spPr bwMode="auto">
          <a:xfrm>
            <a:off x="592138" y="-27384"/>
            <a:ext cx="8112125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La Media </a:t>
            </a:r>
            <a:r>
              <a:rPr lang="en-US" sz="3600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Aritmética</a:t>
            </a:r>
            <a:r>
              <a:rPr lang="en-US" sz="3600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Ponderada</a:t>
            </a:r>
            <a:r>
              <a:rPr lang="en-US" sz="3600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b="1" i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Rectangle 5"/>
          <p:cNvSpPr>
            <a:spLocks noChangeArrowheads="1"/>
          </p:cNvSpPr>
          <p:nvPr/>
        </p:nvSpPr>
        <p:spPr bwMode="auto">
          <a:xfrm>
            <a:off x="452438" y="1908358"/>
            <a:ext cx="8696325" cy="3536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media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aritmética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ponderada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de los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valores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con pesos o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ponderaciones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esta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dado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por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800" b="1" dirty="0">
              <a:solidFill>
                <a:srgbClr val="FEEBB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en-US" sz="2800" b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Afectada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por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Valores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Extremos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>
                <a:solidFill>
                  <a:srgbClr val="00004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9" name="Object 6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3228275"/>
              </p:ext>
            </p:extLst>
          </p:nvPr>
        </p:nvGraphicFramePr>
        <p:xfrm>
          <a:off x="2359025" y="3251249"/>
          <a:ext cx="1579563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cuación" r:id="rId3" imgW="1104840" imgH="888840" progId="Equation.3">
                  <p:embed/>
                </p:oleObj>
              </mc:Choice>
              <mc:Fallback>
                <p:oleObj name="Ecuación" r:id="rId3" imgW="1104840" imgH="88884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025" y="3251249"/>
                        <a:ext cx="1579563" cy="118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7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9739751"/>
              </p:ext>
            </p:extLst>
          </p:nvPr>
        </p:nvGraphicFramePr>
        <p:xfrm>
          <a:off x="4160838" y="3120950"/>
          <a:ext cx="2974975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cuación" r:id="rId5" imgW="2336760" imgH="609480" progId="Equation.3">
                  <p:embed/>
                </p:oleObj>
              </mc:Choice>
              <mc:Fallback>
                <p:oleObj name="Ecuación" r:id="rId5" imgW="2336760" imgH="60948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38" y="3120950"/>
                        <a:ext cx="2974975" cy="1100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" name="Rectangle 12"/>
          <p:cNvSpPr>
            <a:spLocks noChangeArrowheads="1"/>
          </p:cNvSpPr>
          <p:nvPr/>
        </p:nvSpPr>
        <p:spPr bwMode="auto">
          <a:xfrm>
            <a:off x="685800" y="5181600"/>
            <a:ext cx="3143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9" name="Object 26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5037928"/>
              </p:ext>
            </p:extLst>
          </p:nvPr>
        </p:nvGraphicFramePr>
        <p:xfrm>
          <a:off x="1187624" y="3428355"/>
          <a:ext cx="9779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cuación" r:id="rId7" imgW="482400" imgH="368280" progId="Equation.3">
                  <p:embed/>
                </p:oleObj>
              </mc:Choice>
              <mc:Fallback>
                <p:oleObj name="Ecuación" r:id="rId7" imgW="482400" imgH="36828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428355"/>
                        <a:ext cx="97790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" name="Rectangle 27"/>
          <p:cNvSpPr>
            <a:spLocks noChangeArrowheads="1"/>
          </p:cNvSpPr>
          <p:nvPr/>
        </p:nvSpPr>
        <p:spPr bwMode="auto">
          <a:xfrm>
            <a:off x="7391400" y="2514600"/>
            <a:ext cx="1162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13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1 Conector recto"/>
          <p:cNvCxnSpPr/>
          <p:nvPr/>
        </p:nvCxnSpPr>
        <p:spPr>
          <a:xfrm>
            <a:off x="-35496" y="1376536"/>
            <a:ext cx="9184259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2943672" y="6356176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943672" y="6356176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29072" y="1936576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76672" y="641176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Rectangle 4"/>
          <p:cNvSpPr>
            <a:spLocks noChangeArrowheads="1"/>
          </p:cNvSpPr>
          <p:nvPr/>
        </p:nvSpPr>
        <p:spPr bwMode="auto">
          <a:xfrm>
            <a:off x="592138" y="-27384"/>
            <a:ext cx="8112125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La Media </a:t>
            </a:r>
            <a:r>
              <a:rPr lang="en-US" sz="3600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Aritmética</a:t>
            </a:r>
            <a:r>
              <a:rPr lang="en-US" sz="3600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Ponderada</a:t>
            </a:r>
            <a:r>
              <a:rPr lang="en-US" sz="3600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b="1" i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Rectangle 5"/>
          <p:cNvSpPr>
            <a:spLocks noChangeArrowheads="1"/>
          </p:cNvSpPr>
          <p:nvPr/>
        </p:nvSpPr>
        <p:spPr bwMode="auto">
          <a:xfrm>
            <a:off x="452439" y="1484784"/>
            <a:ext cx="8512050" cy="4183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Ejemplo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: En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una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empresa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tiene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siguiente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información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en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u.m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endParaRPr lang="en-US" sz="2800" b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endParaRPr lang="en-US" sz="2800" b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remuneración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promedio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por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día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será</a:t>
            </a:r>
            <a:r>
              <a:rPr lang="en-US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5" name="Rectangle 12"/>
          <p:cNvSpPr>
            <a:spLocks noChangeArrowheads="1"/>
          </p:cNvSpPr>
          <p:nvPr/>
        </p:nvSpPr>
        <p:spPr bwMode="auto">
          <a:xfrm>
            <a:off x="685800" y="5181600"/>
            <a:ext cx="3143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Rectangle 27"/>
          <p:cNvSpPr>
            <a:spLocks noChangeArrowheads="1"/>
          </p:cNvSpPr>
          <p:nvPr/>
        </p:nvSpPr>
        <p:spPr bwMode="auto">
          <a:xfrm>
            <a:off x="7391400" y="2514600"/>
            <a:ext cx="1162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305064"/>
              </p:ext>
            </p:extLst>
          </p:nvPr>
        </p:nvGraphicFramePr>
        <p:xfrm>
          <a:off x="1259630" y="2636912"/>
          <a:ext cx="6712794" cy="2400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7598"/>
                <a:gridCol w="2237598"/>
                <a:gridCol w="2237598"/>
              </a:tblGrid>
              <a:tr h="1083010">
                <a:tc>
                  <a:txBody>
                    <a:bodyPr/>
                    <a:lstStyle/>
                    <a:p>
                      <a:pPr algn="ctr"/>
                      <a:endParaRPr lang="es-PE" dirty="0" smtClean="0"/>
                    </a:p>
                    <a:p>
                      <a:pPr algn="ctr"/>
                      <a:r>
                        <a:rPr lang="es-PE" dirty="0" smtClean="0"/>
                        <a:t>CARGO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NÚMERO DE TRABAJADORES</a:t>
                      </a:r>
                    </a:p>
                    <a:p>
                      <a:pPr algn="ctr"/>
                      <a:r>
                        <a:rPr lang="es-PE" dirty="0" smtClean="0"/>
                        <a:t>(p</a:t>
                      </a:r>
                      <a:r>
                        <a:rPr lang="es-PE" baseline="-25000" dirty="0" smtClean="0"/>
                        <a:t>i</a:t>
                      </a:r>
                      <a:r>
                        <a:rPr lang="es-PE" dirty="0" smtClean="0"/>
                        <a:t>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REMUNERACIÓN</a:t>
                      </a:r>
                      <a:r>
                        <a:rPr lang="es-PE" baseline="0" dirty="0" smtClean="0"/>
                        <a:t> DIARIA DE C/U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dirty="0" smtClean="0"/>
                        <a:t>(X</a:t>
                      </a:r>
                      <a:r>
                        <a:rPr lang="es-PE" baseline="-25000" dirty="0" smtClean="0"/>
                        <a:t>i</a:t>
                      </a:r>
                      <a:r>
                        <a:rPr lang="es-PE" dirty="0" smtClean="0"/>
                        <a:t>)</a:t>
                      </a:r>
                      <a:endParaRPr lang="es-ES" dirty="0"/>
                    </a:p>
                  </a:txBody>
                  <a:tcPr/>
                </a:tc>
              </a:tr>
              <a:tr h="439221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Asesores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10</a:t>
                      </a:r>
                      <a:endParaRPr lang="es-ES" dirty="0"/>
                    </a:p>
                  </a:txBody>
                  <a:tcPr/>
                </a:tc>
              </a:tr>
              <a:tr h="439221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Jefes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20</a:t>
                      </a:r>
                      <a:endParaRPr lang="es-ES" dirty="0"/>
                    </a:p>
                  </a:txBody>
                  <a:tcPr/>
                </a:tc>
              </a:tr>
              <a:tr h="439221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Especialista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30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3 Objeto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2315196"/>
              </p:ext>
            </p:extLst>
          </p:nvPr>
        </p:nvGraphicFramePr>
        <p:xfrm>
          <a:off x="1043608" y="5661248"/>
          <a:ext cx="9779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cuación" r:id="rId3" imgW="482400" imgH="368280" progId="Equation.3">
                  <p:embed/>
                </p:oleObj>
              </mc:Choice>
              <mc:Fallback>
                <p:oleObj name="Ecuación" r:id="rId3" imgW="482400" imgH="36828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661248"/>
                        <a:ext cx="97790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8098885"/>
              </p:ext>
            </p:extLst>
          </p:nvPr>
        </p:nvGraphicFramePr>
        <p:xfrm>
          <a:off x="2359025" y="5589240"/>
          <a:ext cx="1579563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cuación" r:id="rId5" imgW="1104840" imgH="888840" progId="Equation.3">
                  <p:embed/>
                </p:oleObj>
              </mc:Choice>
              <mc:Fallback>
                <p:oleObj name="Ecuación" r:id="rId5" imgW="1104840" imgH="88884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025" y="5589240"/>
                        <a:ext cx="1579563" cy="118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7417803"/>
              </p:ext>
            </p:extLst>
          </p:nvPr>
        </p:nvGraphicFramePr>
        <p:xfrm>
          <a:off x="3495675" y="5605463"/>
          <a:ext cx="3979863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cuación" r:id="rId7" imgW="3124080" imgH="431640" progId="Equation.3">
                  <p:embed/>
                </p:oleObj>
              </mc:Choice>
              <mc:Fallback>
                <p:oleObj name="Ecuación" r:id="rId7" imgW="3124080" imgH="43164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675" y="5605463"/>
                        <a:ext cx="3979863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712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1 Conector recto"/>
          <p:cNvCxnSpPr/>
          <p:nvPr/>
        </p:nvCxnSpPr>
        <p:spPr>
          <a:xfrm>
            <a:off x="-35496" y="1376536"/>
            <a:ext cx="9184259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2943672" y="6356176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943672" y="6356176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Rectangle 27"/>
          <p:cNvSpPr>
            <a:spLocks noChangeArrowheads="1"/>
          </p:cNvSpPr>
          <p:nvPr/>
        </p:nvSpPr>
        <p:spPr bwMode="auto">
          <a:xfrm>
            <a:off x="7391400" y="2514600"/>
            <a:ext cx="1162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AutoShape 2"/>
          <p:cNvSpPr>
            <a:spLocks noChangeArrowheads="1"/>
          </p:cNvSpPr>
          <p:nvPr/>
        </p:nvSpPr>
        <p:spPr bwMode="auto">
          <a:xfrm rot="16200000">
            <a:off x="5876925" y="5890220"/>
            <a:ext cx="533400" cy="304800"/>
          </a:xfrm>
          <a:prstGeom prst="rightArrow">
            <a:avLst>
              <a:gd name="adj1" fmla="val 50000"/>
              <a:gd name="adj2" fmla="val 4405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592138" y="439738"/>
            <a:ext cx="8112125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54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Mediana</a:t>
            </a:r>
            <a:endParaRPr lang="en-US" sz="5400" b="1" i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5"/>
          <p:cNvSpPr>
            <a:spLocks noChangeShapeType="1"/>
          </p:cNvSpPr>
          <p:nvPr/>
        </p:nvSpPr>
        <p:spPr bwMode="auto">
          <a:xfrm>
            <a:off x="777875" y="5445224"/>
            <a:ext cx="335597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Line 6"/>
          <p:cNvSpPr>
            <a:spLocks noChangeShapeType="1"/>
          </p:cNvSpPr>
          <p:nvPr/>
        </p:nvSpPr>
        <p:spPr bwMode="auto">
          <a:xfrm>
            <a:off x="4740275" y="5445224"/>
            <a:ext cx="381317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auto">
          <a:xfrm>
            <a:off x="609600" y="5441726"/>
            <a:ext cx="39719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0   1   2   3   4   5   6   7   8   9   10</a:t>
            </a:r>
          </a:p>
        </p:txBody>
      </p: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4572000" y="5441726"/>
            <a:ext cx="42767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0   1   2   3   4   5   6   7   8   9   10   12   14      </a:t>
            </a:r>
          </a:p>
        </p:txBody>
      </p:sp>
      <p:sp>
        <p:nvSpPr>
          <p:cNvPr id="45" name="Oval 10"/>
          <p:cNvSpPr>
            <a:spLocks noChangeArrowheads="1"/>
          </p:cNvSpPr>
          <p:nvPr/>
        </p:nvSpPr>
        <p:spPr bwMode="auto">
          <a:xfrm>
            <a:off x="9144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Oval 11"/>
          <p:cNvSpPr>
            <a:spLocks noChangeArrowheads="1"/>
          </p:cNvSpPr>
          <p:nvPr/>
        </p:nvSpPr>
        <p:spPr bwMode="auto">
          <a:xfrm>
            <a:off x="15240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Oval 12"/>
          <p:cNvSpPr>
            <a:spLocks noChangeArrowheads="1"/>
          </p:cNvSpPr>
          <p:nvPr/>
        </p:nvSpPr>
        <p:spPr bwMode="auto">
          <a:xfrm>
            <a:off x="20574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Oval 13"/>
          <p:cNvSpPr>
            <a:spLocks noChangeArrowheads="1"/>
          </p:cNvSpPr>
          <p:nvPr/>
        </p:nvSpPr>
        <p:spPr bwMode="auto">
          <a:xfrm>
            <a:off x="26670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Oval 14"/>
          <p:cNvSpPr>
            <a:spLocks noChangeArrowheads="1"/>
          </p:cNvSpPr>
          <p:nvPr/>
        </p:nvSpPr>
        <p:spPr bwMode="auto">
          <a:xfrm>
            <a:off x="32004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Oval 15"/>
          <p:cNvSpPr>
            <a:spLocks noChangeArrowheads="1"/>
          </p:cNvSpPr>
          <p:nvPr/>
        </p:nvSpPr>
        <p:spPr bwMode="auto">
          <a:xfrm>
            <a:off x="48768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Oval 16"/>
          <p:cNvSpPr>
            <a:spLocks noChangeArrowheads="1"/>
          </p:cNvSpPr>
          <p:nvPr/>
        </p:nvSpPr>
        <p:spPr bwMode="auto">
          <a:xfrm>
            <a:off x="54102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Oval 17"/>
          <p:cNvSpPr>
            <a:spLocks noChangeArrowheads="1"/>
          </p:cNvSpPr>
          <p:nvPr/>
        </p:nvSpPr>
        <p:spPr bwMode="auto">
          <a:xfrm>
            <a:off x="60198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Oval 18"/>
          <p:cNvSpPr>
            <a:spLocks noChangeArrowheads="1"/>
          </p:cNvSpPr>
          <p:nvPr/>
        </p:nvSpPr>
        <p:spPr bwMode="auto">
          <a:xfrm>
            <a:off x="65532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Oval 19"/>
          <p:cNvSpPr>
            <a:spLocks noChangeArrowheads="1"/>
          </p:cNvSpPr>
          <p:nvPr/>
        </p:nvSpPr>
        <p:spPr bwMode="auto">
          <a:xfrm>
            <a:off x="8305800" y="51816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AutoShape 20"/>
          <p:cNvSpPr>
            <a:spLocks noChangeArrowheads="1"/>
          </p:cNvSpPr>
          <p:nvPr/>
        </p:nvSpPr>
        <p:spPr bwMode="auto">
          <a:xfrm rot="16200000">
            <a:off x="1943100" y="5890220"/>
            <a:ext cx="533400" cy="304800"/>
          </a:xfrm>
          <a:prstGeom prst="rightArrow">
            <a:avLst>
              <a:gd name="adj1" fmla="val 50000"/>
              <a:gd name="adj2" fmla="val 4405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Rectangle 21"/>
          <p:cNvSpPr>
            <a:spLocks noChangeArrowheads="1"/>
          </p:cNvSpPr>
          <p:nvPr/>
        </p:nvSpPr>
        <p:spPr bwMode="auto">
          <a:xfrm>
            <a:off x="2509838" y="5938838"/>
            <a:ext cx="16859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Mediana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5</a:t>
            </a:r>
          </a:p>
        </p:txBody>
      </p:sp>
      <p:sp>
        <p:nvSpPr>
          <p:cNvPr id="58" name="Rectangle 22"/>
          <p:cNvSpPr>
            <a:spLocks noChangeArrowheads="1"/>
          </p:cNvSpPr>
          <p:nvPr/>
        </p:nvSpPr>
        <p:spPr bwMode="auto">
          <a:xfrm>
            <a:off x="6548438" y="5862638"/>
            <a:ext cx="18383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Mediana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Rectangle 23"/>
          <p:cNvSpPr>
            <a:spLocks noChangeArrowheads="1"/>
          </p:cNvSpPr>
          <p:nvPr/>
        </p:nvSpPr>
        <p:spPr bwMode="auto">
          <a:xfrm>
            <a:off x="681038" y="1519238"/>
            <a:ext cx="8162925" cy="343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Importante Medida de Tendencia Central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En un arreglo ordenado, la mediana es el 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sz="32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 número “del centro”.</a:t>
            </a:r>
          </a:p>
          <a:p>
            <a:pPr lvl="1"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Si n es</a:t>
            </a:r>
            <a:r>
              <a:rPr lang="en-US" sz="2800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impar</a:t>
            </a: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, la mediana es el </a:t>
            </a:r>
            <a:r>
              <a:rPr lang="en-US" sz="2800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número</a:t>
            </a: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central</a:t>
            </a: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Si n es</a:t>
            </a:r>
            <a:r>
              <a:rPr lang="en-US" sz="2800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par</a:t>
            </a: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, la mediana es el </a:t>
            </a:r>
            <a:r>
              <a:rPr lang="en-US" sz="2800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apromedio de los 2 </a:t>
            </a:r>
          </a:p>
          <a:p>
            <a:pPr lvl="1">
              <a:lnSpc>
                <a:spcPct val="30000"/>
              </a:lnSpc>
              <a:spcBef>
                <a:spcPct val="50000"/>
              </a:spcBef>
            </a:pPr>
            <a:r>
              <a:rPr lang="en-US" sz="3200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800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números</a:t>
            </a:r>
            <a:r>
              <a:rPr lang="en-US" sz="3200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centrales.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sz="32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No Afectado por Valores	Extremos</a:t>
            </a:r>
          </a:p>
        </p:txBody>
      </p:sp>
    </p:spTree>
    <p:extLst>
      <p:ext uri="{BB962C8B-B14F-4D97-AF65-F5344CB8AC3E}">
        <p14:creationId xmlns:p14="http://schemas.microsoft.com/office/powerpoint/2010/main" val="391192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92138" y="439738"/>
            <a:ext cx="8112125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RangoMedio</a:t>
            </a:r>
            <a:endParaRPr lang="en-US" sz="5400" b="1" i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04800" y="17526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04838" y="1824038"/>
            <a:ext cx="8162925" cy="3290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Medida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Tendencia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Central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 dirty="0" err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Promedio</a:t>
            </a:r>
            <a:r>
              <a:rPr lang="en-US" sz="3200" b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 del </a:t>
            </a:r>
            <a:r>
              <a:rPr lang="en-US" sz="3200" b="1" dirty="0" err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más</a:t>
            </a:r>
            <a:r>
              <a:rPr lang="en-US" sz="3200" b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pequeño</a:t>
            </a:r>
            <a:r>
              <a:rPr lang="en-US" sz="3200" b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3200" b="1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3200" b="1" dirty="0" err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más</a:t>
            </a:r>
            <a:r>
              <a:rPr lang="en-US" sz="3200" b="1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grande</a:t>
            </a:r>
            <a:r>
              <a:rPr lang="en-US" sz="3200" b="1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observación</a:t>
            </a:r>
            <a:r>
              <a:rPr lang="en-US" sz="3200" b="1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Afectado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por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Valores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Extremos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6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7287913"/>
              </p:ext>
            </p:extLst>
          </p:nvPr>
        </p:nvGraphicFramePr>
        <p:xfrm>
          <a:off x="4038600" y="3657600"/>
          <a:ext cx="3327400" cy="1344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3" imgW="3325680" imgH="1342800" progId="Equation.3">
                  <p:embed/>
                </p:oleObj>
              </mc:Choice>
              <mc:Fallback>
                <p:oleObj name="Equation" r:id="rId3" imgW="3325680" imgH="13428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657600"/>
                        <a:ext cx="3327400" cy="1344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785938" y="3836988"/>
            <a:ext cx="21812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Rangomedio</a:t>
            </a: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725488" y="6021288"/>
            <a:ext cx="320357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>
            <a:off x="5197475" y="6021288"/>
            <a:ext cx="327977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685800" y="6017790"/>
            <a:ext cx="32861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0   1   2   3   4   5   6   7   8   9   10</a:t>
            </a: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5100638" y="6017791"/>
            <a:ext cx="336232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0   1   2   3   4   5   6   7   8   9   10</a:t>
            </a:r>
          </a:p>
        </p:txBody>
      </p:sp>
      <p:sp>
        <p:nvSpPr>
          <p:cNvPr id="17" name="Oval 12"/>
          <p:cNvSpPr>
            <a:spLocks noChangeArrowheads="1"/>
          </p:cNvSpPr>
          <p:nvPr/>
        </p:nvSpPr>
        <p:spPr bwMode="auto">
          <a:xfrm>
            <a:off x="1600200" y="57150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Oval 13"/>
          <p:cNvSpPr>
            <a:spLocks noChangeArrowheads="1"/>
          </p:cNvSpPr>
          <p:nvPr/>
        </p:nvSpPr>
        <p:spPr bwMode="auto">
          <a:xfrm>
            <a:off x="762000" y="57150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4"/>
          <p:cNvSpPr>
            <a:spLocks noChangeArrowheads="1"/>
          </p:cNvSpPr>
          <p:nvPr/>
        </p:nvSpPr>
        <p:spPr bwMode="auto">
          <a:xfrm>
            <a:off x="3657600" y="57150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5"/>
          <p:cNvSpPr>
            <a:spLocks noChangeArrowheads="1"/>
          </p:cNvSpPr>
          <p:nvPr/>
        </p:nvSpPr>
        <p:spPr bwMode="auto">
          <a:xfrm>
            <a:off x="1295400" y="57150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Oval 16"/>
          <p:cNvSpPr>
            <a:spLocks noChangeArrowheads="1"/>
          </p:cNvSpPr>
          <p:nvPr/>
        </p:nvSpPr>
        <p:spPr bwMode="auto">
          <a:xfrm>
            <a:off x="5105400" y="57150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Oval 17"/>
          <p:cNvSpPr>
            <a:spLocks noChangeArrowheads="1"/>
          </p:cNvSpPr>
          <p:nvPr/>
        </p:nvSpPr>
        <p:spPr bwMode="auto">
          <a:xfrm>
            <a:off x="8077200" y="57150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18"/>
          <p:cNvSpPr>
            <a:spLocks noChangeArrowheads="1"/>
          </p:cNvSpPr>
          <p:nvPr/>
        </p:nvSpPr>
        <p:spPr bwMode="auto">
          <a:xfrm>
            <a:off x="7391400" y="57150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Oval 19"/>
          <p:cNvSpPr>
            <a:spLocks noChangeArrowheads="1"/>
          </p:cNvSpPr>
          <p:nvPr/>
        </p:nvSpPr>
        <p:spPr bwMode="auto">
          <a:xfrm>
            <a:off x="7696200" y="57150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1366838" y="6302593"/>
            <a:ext cx="2519362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Rangomedio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5</a:t>
            </a: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5557838" y="6302593"/>
            <a:ext cx="28289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Rangomedio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= 5</a:t>
            </a:r>
          </a:p>
        </p:txBody>
      </p:sp>
    </p:spTree>
    <p:extLst>
      <p:ext uri="{BB962C8B-B14F-4D97-AF65-F5344CB8AC3E}">
        <p14:creationId xmlns:p14="http://schemas.microsoft.com/office/powerpoint/2010/main" val="308722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2000</TotalTime>
  <Words>957</Words>
  <Application>Microsoft Office PowerPoint</Application>
  <PresentationFormat>Presentación en pantalla (4:3)</PresentationFormat>
  <Paragraphs>268</Paragraphs>
  <Slides>18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18</vt:i4>
      </vt:variant>
    </vt:vector>
  </HeadingPairs>
  <TitlesOfParts>
    <vt:vector size="21" baseType="lpstr">
      <vt:lpstr>Tema de Office</vt:lpstr>
      <vt:lpstr>Equation</vt:lpstr>
      <vt:lpstr>Ecuación</vt:lpstr>
      <vt:lpstr>Estadística Aplicada (Modulo 1 - 4)</vt:lpstr>
      <vt:lpstr>Estadística Aplicada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Mediaintercuartil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Cuartiles</vt:lpstr>
      <vt:lpstr>Deciles</vt:lpstr>
      <vt:lpstr>Percentiles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Estadística General</dc:title>
  <dc:creator>HERMAN</dc:creator>
  <cp:lastModifiedBy>HERMAN</cp:lastModifiedBy>
  <cp:revision>169</cp:revision>
  <dcterms:created xsi:type="dcterms:W3CDTF">2011-01-11T22:06:27Z</dcterms:created>
  <dcterms:modified xsi:type="dcterms:W3CDTF">2013-01-27T17:37:19Z</dcterms:modified>
</cp:coreProperties>
</file>