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6" r:id="rId4"/>
    <p:sldId id="297" r:id="rId5"/>
    <p:sldId id="298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12" r:id="rId14"/>
    <p:sldId id="306" r:id="rId15"/>
    <p:sldId id="307" r:id="rId16"/>
    <p:sldId id="308" r:id="rId17"/>
    <p:sldId id="309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61776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260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161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099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998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5045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902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4776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09005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4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380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/>
            </a:gs>
            <a:gs pos="0">
              <a:schemeClr val="tx2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FB12C-FF8B-448C-B3E4-0C69F2DD2B6E}" type="datetimeFigureOut">
              <a:rPr lang="es-ES" smtClean="0"/>
              <a:t>27/01/2013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CCDD-334E-412B-9151-6C9079BFF8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717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hyperlink" Target="mailto:hcollazoss@hot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0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692624"/>
            <a:ext cx="6400800" cy="1752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PE" dirty="0" smtClean="0"/>
              <a:t>Ing. Herman B. Collazos Saldaña</a:t>
            </a:r>
            <a:br>
              <a:rPr lang="es-PE" dirty="0" smtClean="0"/>
            </a:br>
            <a:r>
              <a:rPr lang="es-PE" dirty="0" smtClean="0">
                <a:hlinkClick r:id="rId2"/>
              </a:rPr>
              <a:t>hcollazoss@hotmail.com</a:t>
            </a:r>
            <a:endParaRPr lang="es-PE" dirty="0" smtClean="0"/>
          </a:p>
          <a:p>
            <a:r>
              <a:rPr lang="es-PE" dirty="0" smtClean="0"/>
              <a:t>Herman.collazos@gmail.com</a:t>
            </a:r>
            <a:endParaRPr lang="es-PE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407180"/>
            <a:ext cx="7772400" cy="877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54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</a:t>
            </a:r>
            <a:r>
              <a:rPr lang="en-US" sz="5400" b="1" dirty="0">
                <a:solidFill>
                  <a:schemeClr val="bg1"/>
                </a:solidFill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</a:rPr>
              <a:t>Aplicada</a:t>
            </a:r>
            <a:r>
              <a:rPr lang="en-US" sz="5400" b="1" dirty="0" smtClean="0">
                <a:solidFill>
                  <a:schemeClr val="bg1"/>
                </a:solidFill>
              </a:rPr>
              <a:t/>
            </a:r>
            <a:br>
              <a:rPr lang="en-US" sz="5400" b="1" dirty="0" smtClean="0">
                <a:solidFill>
                  <a:schemeClr val="bg1"/>
                </a:solidFill>
              </a:rPr>
            </a:br>
            <a:r>
              <a:rPr lang="en-US" sz="1800" b="1" dirty="0" smtClean="0">
                <a:solidFill>
                  <a:schemeClr val="bg1"/>
                </a:solidFill>
              </a:rPr>
              <a:t>(Modulo 1 - 5)</a:t>
            </a:r>
            <a:endParaRPr lang="en-US" sz="1800" b="1" dirty="0">
              <a:solidFill>
                <a:schemeClr val="bg1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0" y="1844824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7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21" y="89629"/>
            <a:ext cx="3384376" cy="1683187"/>
          </a:xfrm>
          <a:prstGeom prst="rect">
            <a:avLst/>
          </a:prstGeom>
        </p:spPr>
      </p:pic>
      <p:pic>
        <p:nvPicPr>
          <p:cNvPr id="10" name="Picture 23" descr="iia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16632"/>
            <a:ext cx="932557" cy="16744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492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7573166"/>
              </p:ext>
            </p:extLst>
          </p:nvPr>
        </p:nvGraphicFramePr>
        <p:xfrm>
          <a:off x="4391471" y="3124944"/>
          <a:ext cx="40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3" name="Equation" r:id="rId3" imgW="403200" imgH="517320" progId="Equation.3">
                  <p:embed/>
                </p:oleObj>
              </mc:Choice>
              <mc:Fallback>
                <p:oleObj name="Equation" r:id="rId3" imgW="403200" imgH="51732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471" y="3124944"/>
                        <a:ext cx="404813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340171" y="349994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964809" y="2021632"/>
            <a:ext cx="2066925" cy="711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CCCCFF"/>
                </a:solidFill>
              </a:rPr>
              <a:t>Mean = 15.5</a:t>
            </a:r>
          </a:p>
          <a:p>
            <a:pPr>
              <a:lnSpc>
                <a:spcPct val="30000"/>
              </a:lnSpc>
              <a:spcBef>
                <a:spcPct val="50000"/>
              </a:spcBef>
            </a:pPr>
            <a:r>
              <a:rPr lang="en-US" sz="2800" b="1" dirty="0"/>
              <a:t>  </a:t>
            </a:r>
            <a:r>
              <a:rPr lang="en-US" sz="2800" b="1" dirty="0">
                <a:solidFill>
                  <a:srgbClr val="FF0000"/>
                </a:solidFill>
              </a:rPr>
              <a:t>s  = </a:t>
            </a:r>
            <a:r>
              <a:rPr lang="en-US" b="1" dirty="0">
                <a:solidFill>
                  <a:srgbClr val="FF0000"/>
                </a:solidFill>
              </a:rPr>
              <a:t>3.338</a:t>
            </a:r>
            <a:r>
              <a:rPr lang="en-US" sz="2800" b="1" dirty="0"/>
              <a:t>         </a:t>
            </a: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1065659" y="2564904"/>
            <a:ext cx="51847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868809" y="2531244"/>
            <a:ext cx="55721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CC"/>
                </a:solidFill>
              </a:rPr>
              <a:t>11    12    13    14    15    16    17    18    19    20   21</a:t>
            </a:r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auto">
          <a:xfrm>
            <a:off x="949771" y="22549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7" name="Oval 9"/>
          <p:cNvSpPr>
            <a:spLocks noChangeArrowheads="1"/>
          </p:cNvSpPr>
          <p:nvPr/>
        </p:nvSpPr>
        <p:spPr bwMode="auto">
          <a:xfrm>
            <a:off x="1483171" y="22549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8" name="Oval 10"/>
          <p:cNvSpPr>
            <a:spLocks noChangeArrowheads="1"/>
          </p:cNvSpPr>
          <p:nvPr/>
        </p:nvSpPr>
        <p:spPr bwMode="auto">
          <a:xfrm>
            <a:off x="2016571" y="22549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19" name="Oval 11"/>
          <p:cNvSpPr>
            <a:spLocks noChangeArrowheads="1"/>
          </p:cNvSpPr>
          <p:nvPr/>
        </p:nvSpPr>
        <p:spPr bwMode="auto">
          <a:xfrm>
            <a:off x="3540571" y="22549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Oval 12"/>
          <p:cNvSpPr>
            <a:spLocks noChangeArrowheads="1"/>
          </p:cNvSpPr>
          <p:nvPr/>
        </p:nvSpPr>
        <p:spPr bwMode="auto">
          <a:xfrm>
            <a:off x="3540571" y="20263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1" name="Oval 13"/>
          <p:cNvSpPr>
            <a:spLocks noChangeArrowheads="1"/>
          </p:cNvSpPr>
          <p:nvPr/>
        </p:nvSpPr>
        <p:spPr bwMode="auto">
          <a:xfrm>
            <a:off x="3997771" y="22549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Oval 14"/>
          <p:cNvSpPr>
            <a:spLocks noChangeArrowheads="1"/>
          </p:cNvSpPr>
          <p:nvPr/>
        </p:nvSpPr>
        <p:spPr bwMode="auto">
          <a:xfrm>
            <a:off x="4531171" y="22549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3" name="Oval 15"/>
          <p:cNvSpPr>
            <a:spLocks noChangeArrowheads="1"/>
          </p:cNvSpPr>
          <p:nvPr/>
        </p:nvSpPr>
        <p:spPr bwMode="auto">
          <a:xfrm>
            <a:off x="5978971" y="22549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Rectangle 16"/>
          <p:cNvSpPr>
            <a:spLocks noChangeArrowheads="1"/>
          </p:cNvSpPr>
          <p:nvPr/>
        </p:nvSpPr>
        <p:spPr bwMode="auto">
          <a:xfrm>
            <a:off x="868809" y="3971404"/>
            <a:ext cx="54959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CC"/>
                </a:solidFill>
              </a:rPr>
              <a:t>11    12    13    14    15    16    17    18    19    20   21</a:t>
            </a: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951359" y="3170982"/>
            <a:ext cx="1292225" cy="466725"/>
          </a:xfrm>
          <a:prstGeom prst="rect">
            <a:avLst/>
          </a:prstGeom>
          <a:noFill/>
          <a:ln w="12700">
            <a:solidFill>
              <a:srgbClr val="FEEBB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EEBBC"/>
                </a:solidFill>
              </a:rPr>
              <a:t>Data</a:t>
            </a:r>
            <a:r>
              <a:rPr lang="en-US" b="1" dirty="0"/>
              <a:t> </a:t>
            </a:r>
            <a:r>
              <a:rPr lang="en-US" b="1" dirty="0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7" name="Rectangle 18"/>
          <p:cNvSpPr>
            <a:spLocks noChangeArrowheads="1"/>
          </p:cNvSpPr>
          <p:nvPr/>
        </p:nvSpPr>
        <p:spPr bwMode="auto">
          <a:xfrm>
            <a:off x="951359" y="1646982"/>
            <a:ext cx="1292225" cy="366767"/>
          </a:xfrm>
          <a:prstGeom prst="rect">
            <a:avLst/>
          </a:prstGeom>
          <a:noFill/>
          <a:ln w="12700">
            <a:solidFill>
              <a:srgbClr val="FEEBB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EEBBC"/>
                </a:solidFill>
              </a:rPr>
              <a:t>Data </a:t>
            </a:r>
            <a:r>
              <a:rPr lang="en-US" b="1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28" name="Line 19"/>
          <p:cNvSpPr>
            <a:spLocks noChangeShapeType="1"/>
          </p:cNvSpPr>
          <p:nvPr/>
        </p:nvSpPr>
        <p:spPr bwMode="auto">
          <a:xfrm>
            <a:off x="1041846" y="4005064"/>
            <a:ext cx="51847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29" name="Oval 20"/>
          <p:cNvSpPr>
            <a:spLocks noChangeArrowheads="1"/>
          </p:cNvSpPr>
          <p:nvPr/>
        </p:nvSpPr>
        <p:spPr bwMode="auto">
          <a:xfrm>
            <a:off x="3007171" y="3702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0" name="Oval 21"/>
          <p:cNvSpPr>
            <a:spLocks noChangeArrowheads="1"/>
          </p:cNvSpPr>
          <p:nvPr/>
        </p:nvSpPr>
        <p:spPr bwMode="auto">
          <a:xfrm>
            <a:off x="3540571" y="3702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1" name="Oval 22"/>
          <p:cNvSpPr>
            <a:spLocks noChangeArrowheads="1"/>
          </p:cNvSpPr>
          <p:nvPr/>
        </p:nvSpPr>
        <p:spPr bwMode="auto">
          <a:xfrm>
            <a:off x="3007171" y="34741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2" name="Oval 23"/>
          <p:cNvSpPr>
            <a:spLocks noChangeArrowheads="1"/>
          </p:cNvSpPr>
          <p:nvPr/>
        </p:nvSpPr>
        <p:spPr bwMode="auto">
          <a:xfrm>
            <a:off x="3540571" y="34741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3" name="Oval 24"/>
          <p:cNvSpPr>
            <a:spLocks noChangeArrowheads="1"/>
          </p:cNvSpPr>
          <p:nvPr/>
        </p:nvSpPr>
        <p:spPr bwMode="auto">
          <a:xfrm>
            <a:off x="3007171" y="32455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4" name="Oval 25"/>
          <p:cNvSpPr>
            <a:spLocks noChangeArrowheads="1"/>
          </p:cNvSpPr>
          <p:nvPr/>
        </p:nvSpPr>
        <p:spPr bwMode="auto">
          <a:xfrm>
            <a:off x="3540571" y="32455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5" name="Oval 26"/>
          <p:cNvSpPr>
            <a:spLocks noChangeArrowheads="1"/>
          </p:cNvSpPr>
          <p:nvPr/>
        </p:nvSpPr>
        <p:spPr bwMode="auto">
          <a:xfrm>
            <a:off x="2549971" y="3702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Oval 27"/>
          <p:cNvSpPr>
            <a:spLocks noChangeArrowheads="1"/>
          </p:cNvSpPr>
          <p:nvPr/>
        </p:nvSpPr>
        <p:spPr bwMode="auto">
          <a:xfrm>
            <a:off x="3997771" y="3702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37" name="Rectangle 28"/>
          <p:cNvSpPr>
            <a:spLocks noChangeArrowheads="1"/>
          </p:cNvSpPr>
          <p:nvPr/>
        </p:nvSpPr>
        <p:spPr bwMode="auto">
          <a:xfrm>
            <a:off x="6969571" y="3474194"/>
            <a:ext cx="1838325" cy="88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CCCCFF"/>
                </a:solidFill>
              </a:rPr>
              <a:t>Mean = 15.5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800" b="1"/>
              <a:t>  </a:t>
            </a:r>
            <a:r>
              <a:rPr lang="en-US" sz="2800" b="1">
                <a:solidFill>
                  <a:srgbClr val="FFFF00"/>
                </a:solidFill>
              </a:rPr>
              <a:t>s =</a:t>
            </a:r>
            <a:r>
              <a:rPr lang="en-US" sz="2800" b="1"/>
              <a:t> </a:t>
            </a:r>
            <a:r>
              <a:rPr lang="en-US" b="1">
                <a:solidFill>
                  <a:srgbClr val="FFFF00"/>
                </a:solidFill>
              </a:rPr>
              <a:t>.9258</a:t>
            </a:r>
          </a:p>
        </p:txBody>
      </p:sp>
      <p:sp>
        <p:nvSpPr>
          <p:cNvPr id="38" name="Rectangle 29"/>
          <p:cNvSpPr>
            <a:spLocks noChangeArrowheads="1"/>
          </p:cNvSpPr>
          <p:nvPr/>
        </p:nvSpPr>
        <p:spPr bwMode="auto">
          <a:xfrm>
            <a:off x="868809" y="5483572"/>
            <a:ext cx="57245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CC"/>
                </a:solidFill>
              </a:rPr>
              <a:t>11    12    13    14    15    16    17    18    19    20   21</a:t>
            </a:r>
          </a:p>
        </p:txBody>
      </p:sp>
      <p:sp>
        <p:nvSpPr>
          <p:cNvPr id="39" name="Line 30"/>
          <p:cNvSpPr>
            <a:spLocks noChangeShapeType="1"/>
          </p:cNvSpPr>
          <p:nvPr/>
        </p:nvSpPr>
        <p:spPr bwMode="auto">
          <a:xfrm>
            <a:off x="1041846" y="5517232"/>
            <a:ext cx="51847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/>
          </a:p>
        </p:txBody>
      </p:sp>
      <p:sp>
        <p:nvSpPr>
          <p:cNvPr id="40" name="Oval 31"/>
          <p:cNvSpPr>
            <a:spLocks noChangeArrowheads="1"/>
          </p:cNvSpPr>
          <p:nvPr/>
        </p:nvSpPr>
        <p:spPr bwMode="auto">
          <a:xfrm>
            <a:off x="949771" y="5226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1" name="Oval 32"/>
          <p:cNvSpPr>
            <a:spLocks noChangeArrowheads="1"/>
          </p:cNvSpPr>
          <p:nvPr/>
        </p:nvSpPr>
        <p:spPr bwMode="auto">
          <a:xfrm>
            <a:off x="949771" y="49981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2" name="Oval 33"/>
          <p:cNvSpPr>
            <a:spLocks noChangeArrowheads="1"/>
          </p:cNvSpPr>
          <p:nvPr/>
        </p:nvSpPr>
        <p:spPr bwMode="auto">
          <a:xfrm>
            <a:off x="949771" y="47695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3" name="Oval 34"/>
          <p:cNvSpPr>
            <a:spLocks noChangeArrowheads="1"/>
          </p:cNvSpPr>
          <p:nvPr/>
        </p:nvSpPr>
        <p:spPr bwMode="auto">
          <a:xfrm>
            <a:off x="5521771" y="5226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4" name="Oval 35"/>
          <p:cNvSpPr>
            <a:spLocks noChangeArrowheads="1"/>
          </p:cNvSpPr>
          <p:nvPr/>
        </p:nvSpPr>
        <p:spPr bwMode="auto">
          <a:xfrm>
            <a:off x="5521771" y="49981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5" name="Oval 36"/>
          <p:cNvSpPr>
            <a:spLocks noChangeArrowheads="1"/>
          </p:cNvSpPr>
          <p:nvPr/>
        </p:nvSpPr>
        <p:spPr bwMode="auto">
          <a:xfrm>
            <a:off x="5521771" y="47695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6" name="Oval 37"/>
          <p:cNvSpPr>
            <a:spLocks noChangeArrowheads="1"/>
          </p:cNvSpPr>
          <p:nvPr/>
        </p:nvSpPr>
        <p:spPr bwMode="auto">
          <a:xfrm>
            <a:off x="1483171" y="5226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7" name="Oval 38"/>
          <p:cNvSpPr>
            <a:spLocks noChangeArrowheads="1"/>
          </p:cNvSpPr>
          <p:nvPr/>
        </p:nvSpPr>
        <p:spPr bwMode="auto">
          <a:xfrm>
            <a:off x="5064571" y="5226794"/>
            <a:ext cx="228600" cy="2286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sp>
        <p:nvSpPr>
          <p:cNvPr id="48" name="Rectangle 39"/>
          <p:cNvSpPr>
            <a:spLocks noChangeArrowheads="1"/>
          </p:cNvSpPr>
          <p:nvPr/>
        </p:nvSpPr>
        <p:spPr bwMode="auto">
          <a:xfrm>
            <a:off x="6969571" y="4998194"/>
            <a:ext cx="2057400" cy="742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 dirty="0">
                <a:solidFill>
                  <a:srgbClr val="CCCCFF"/>
                </a:solidFill>
              </a:rPr>
              <a:t>Mean = 15.5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sz="2800" b="1" dirty="0"/>
              <a:t>  </a:t>
            </a:r>
            <a:r>
              <a:rPr lang="en-US" sz="2800" b="1" dirty="0">
                <a:solidFill>
                  <a:schemeClr val="tx2">
                    <a:lumMod val="50000"/>
                  </a:schemeClr>
                </a:solidFill>
              </a:rPr>
              <a:t>s =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4.57</a:t>
            </a:r>
          </a:p>
        </p:txBody>
      </p:sp>
      <p:sp>
        <p:nvSpPr>
          <p:cNvPr id="49" name="Rectangle 40"/>
          <p:cNvSpPr>
            <a:spLocks noChangeArrowheads="1"/>
          </p:cNvSpPr>
          <p:nvPr/>
        </p:nvSpPr>
        <p:spPr bwMode="auto">
          <a:xfrm>
            <a:off x="1408559" y="4618782"/>
            <a:ext cx="1292225" cy="366767"/>
          </a:xfrm>
          <a:prstGeom prst="rect">
            <a:avLst/>
          </a:prstGeom>
          <a:noFill/>
          <a:ln w="12700">
            <a:solidFill>
              <a:srgbClr val="FEEBB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EEBBC"/>
                </a:solidFill>
              </a:rPr>
              <a:t>Data </a:t>
            </a:r>
            <a:r>
              <a:rPr lang="en-US" b="1" dirty="0">
                <a:solidFill>
                  <a:schemeClr val="tx2">
                    <a:lumMod val="50000"/>
                  </a:schemeClr>
                </a:solidFill>
              </a:rPr>
              <a:t>C</a:t>
            </a:r>
          </a:p>
        </p:txBody>
      </p:sp>
      <p:sp>
        <p:nvSpPr>
          <p:cNvPr id="50" name="Rectangle 41"/>
          <p:cNvSpPr>
            <a:spLocks noChangeArrowheads="1"/>
          </p:cNvSpPr>
          <p:nvPr/>
        </p:nvSpPr>
        <p:spPr bwMode="auto">
          <a:xfrm>
            <a:off x="304800" y="116632"/>
            <a:ext cx="8503096" cy="1286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6000" b="1" i="1" dirty="0">
                <a:solidFill>
                  <a:srgbClr val="FFFFFF"/>
                </a:solidFill>
              </a:rPr>
              <a:t> </a:t>
            </a:r>
            <a:r>
              <a:rPr lang="en-US" sz="4800" b="1" i="1" dirty="0" err="1">
                <a:solidFill>
                  <a:srgbClr val="FFFFFF"/>
                </a:solidFill>
              </a:rPr>
              <a:t>Comparación</a:t>
            </a:r>
            <a:r>
              <a:rPr lang="en-US" sz="4800" b="1" i="1" dirty="0">
                <a:solidFill>
                  <a:srgbClr val="FFFFFF"/>
                </a:solidFill>
              </a:rPr>
              <a:t> de </a:t>
            </a:r>
            <a:r>
              <a:rPr lang="en-US" sz="4800" b="1" i="1" dirty="0" err="1">
                <a:solidFill>
                  <a:srgbClr val="FFFFFF"/>
                </a:solidFill>
              </a:rPr>
              <a:t>Desviaciones</a:t>
            </a:r>
            <a:r>
              <a:rPr lang="en-US" sz="4800" b="1" i="1" dirty="0">
                <a:solidFill>
                  <a:srgbClr val="FFFFFF"/>
                </a:solidFill>
              </a:rPr>
              <a:t> </a:t>
            </a:r>
            <a:r>
              <a:rPr lang="en-US" sz="4800" b="1" i="1" dirty="0" err="1">
                <a:solidFill>
                  <a:srgbClr val="FFFFFF"/>
                </a:solidFill>
              </a:rPr>
              <a:t>Estándar</a:t>
            </a:r>
            <a:endParaRPr lang="en-US" sz="48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74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48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Coeficiente</a:t>
            </a:r>
            <a:r>
              <a:rPr lang="en-US" sz="48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8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endParaRPr lang="en-US" sz="4800" b="1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609600" y="1981200"/>
            <a:ext cx="7848600" cy="41148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913" indent="-61913"/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</a:t>
            </a: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r>
              <a:rPr lang="en-US" b="1" dirty="0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Relativa</a:t>
            </a:r>
            <a:endParaRPr lang="en-US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61913" indent="-61913">
              <a:spcBef>
                <a:spcPct val="33000"/>
              </a:spcBef>
            </a:pP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Siempre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esta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expresado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</a:t>
            </a: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en-US" b="1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1913" indent="-61913">
              <a:spcBef>
                <a:spcPct val="33000"/>
              </a:spcBef>
            </a:pP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Presenta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Relativa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Media</a:t>
            </a:r>
          </a:p>
          <a:p>
            <a:pPr marL="61913" indent="-61913">
              <a:spcBef>
                <a:spcPct val="33000"/>
              </a:spcBef>
            </a:pP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Usada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Comparar</a:t>
            </a:r>
            <a:r>
              <a:rPr lang="en-US" b="1" dirty="0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 2 o Mas </a:t>
            </a:r>
            <a:r>
              <a:rPr lang="en-US" b="1" dirty="0" err="1" smtClean="0">
                <a:solidFill>
                  <a:srgbClr val="FF9933"/>
                </a:solidFill>
                <a:latin typeface="Times New Roman" pitchFamily="18" charset="0"/>
                <a:cs typeface="Times New Roman" pitchFamily="18" charset="0"/>
              </a:rPr>
              <a:t>Grupos</a:t>
            </a:r>
            <a:endParaRPr lang="en-US" b="1" dirty="0" smtClean="0">
              <a:solidFill>
                <a:srgbClr val="FF9933"/>
              </a:solidFill>
              <a:latin typeface="Times New Roman" pitchFamily="18" charset="0"/>
              <a:cs typeface="Times New Roman" pitchFamily="18" charset="0"/>
            </a:endParaRPr>
          </a:p>
          <a:p>
            <a:pPr marL="61913" indent="-61913">
              <a:spcBef>
                <a:spcPct val="33000"/>
              </a:spcBef>
            </a:pPr>
            <a:r>
              <a:rPr lang="en-US" b="1" dirty="0" err="1" smtClean="0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Fórmula</a:t>
            </a:r>
            <a:r>
              <a:rPr lang="en-US" b="1" dirty="0" smtClean="0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b="1" dirty="0" err="1" smtClean="0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b="1" dirty="0" smtClean="0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b="1" dirty="0" smtClean="0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):	</a:t>
            </a:r>
          </a:p>
        </p:txBody>
      </p:sp>
      <p:graphicFrame>
        <p:nvGraphicFramePr>
          <p:cNvPr id="10" name="Object 4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4612920"/>
              </p:ext>
            </p:extLst>
          </p:nvPr>
        </p:nvGraphicFramePr>
        <p:xfrm>
          <a:off x="2841625" y="5301208"/>
          <a:ext cx="3560763" cy="150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3" imgW="3558960" imgH="1508040" progId="Equation.3">
                  <p:embed/>
                </p:oleObj>
              </mc:Choice>
              <mc:Fallback>
                <p:oleObj name="Equation" r:id="rId3" imgW="3558960" imgH="15080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1625" y="5301208"/>
                        <a:ext cx="3560763" cy="150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82380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839200" cy="1143000"/>
          </a:xfrm>
          <a:noFill/>
        </p:spPr>
        <p:txBody>
          <a:bodyPr>
            <a:normAutofit fontScale="90000"/>
          </a:bodyPr>
          <a:lstStyle/>
          <a:p>
            <a:pPr>
              <a:lnSpc>
                <a:spcPct val="95000"/>
              </a:lnSpc>
            </a:pPr>
            <a:r>
              <a:rPr lang="en-US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Comparación</a:t>
            </a:r>
            <a:r>
              <a:rPr lang="en-US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Coeficientes</a:t>
            </a:r>
            <a:r>
              <a:rPr lang="en-US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endParaRPr lang="en-US" b="1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0" y="1981200"/>
            <a:ext cx="9144000" cy="41148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1913" indent="-61913">
              <a:buFontTx/>
              <a:buNone/>
            </a:pPr>
            <a:r>
              <a:rPr lang="en-US" b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Stock A:</a:t>
            </a:r>
            <a:r>
              <a:rPr lang="en-US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Promedio Precio último año  =</a:t>
            </a:r>
            <a:r>
              <a:rPr lang="en-US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$50</a:t>
            </a:r>
            <a:endParaRPr lang="en-US" b="1" smtClean="0">
              <a:solidFill>
                <a:srgbClr val="FF66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61913" indent="-61913">
              <a:buFontTx/>
              <a:buNone/>
            </a:pPr>
            <a:r>
              <a:rPr lang="en-US" b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			 Desviación Estándar</a:t>
            </a:r>
            <a:r>
              <a:rPr lang="en-US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smtClean="0">
                <a:solidFill>
                  <a:srgbClr val="FF6699"/>
                </a:solidFill>
                <a:latin typeface="Times New Roman" pitchFamily="18" charset="0"/>
                <a:cs typeface="Times New Roman" pitchFamily="18" charset="0"/>
              </a:rPr>
              <a:t>$5</a:t>
            </a:r>
          </a:p>
          <a:p>
            <a:pPr marL="61913" indent="-61913">
              <a:buFontTx/>
              <a:buNone/>
            </a:pPr>
            <a:r>
              <a:rPr lang="en-US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Stock B:</a:t>
            </a:r>
            <a:r>
              <a:rPr lang="en-US" b="1" smtClean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Promedio Precio último año</a:t>
            </a:r>
            <a:r>
              <a:rPr lang="en-US" b="1" smtClean="0">
                <a:solidFill>
                  <a:srgbClr val="0E0E3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b="1" smtClean="0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$100</a:t>
            </a:r>
          </a:p>
          <a:p>
            <a:pPr marL="61913" indent="-61913">
              <a:buFontTx/>
              <a:buNone/>
            </a:pPr>
            <a:r>
              <a:rPr lang="en-US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	 Desviacion Estándar =</a:t>
            </a:r>
            <a:r>
              <a:rPr lang="en-US" b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$5</a:t>
            </a:r>
          </a:p>
        </p:txBody>
      </p:sp>
      <p:graphicFrame>
        <p:nvGraphicFramePr>
          <p:cNvPr id="10" name="Object 4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876985"/>
              </p:ext>
            </p:extLst>
          </p:nvPr>
        </p:nvGraphicFramePr>
        <p:xfrm>
          <a:off x="554038" y="4648200"/>
          <a:ext cx="3560762" cy="1509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1" name="Equation" r:id="rId3" imgW="3558960" imgH="1508040" progId="Equation.3">
                  <p:embed/>
                </p:oleObj>
              </mc:Choice>
              <mc:Fallback>
                <p:oleObj name="Equation" r:id="rId3" imgW="3558960" imgH="15080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4648200"/>
                        <a:ext cx="3560762" cy="1509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4038600" y="4495800"/>
            <a:ext cx="4657725" cy="177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Coeficiente de Variación: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3200" b="1">
                <a:solidFill>
                  <a:srgbClr val="FF9999"/>
                </a:solidFill>
                <a:latin typeface="Times New Roman" pitchFamily="18" charset="0"/>
                <a:cs typeface="Times New Roman" pitchFamily="18" charset="0"/>
              </a:rPr>
              <a:t>Stock A:</a:t>
            </a:r>
            <a:r>
              <a:rPr lang="en-US" sz="32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2CC31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CV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= 10%</a:t>
            </a:r>
            <a:endParaRPr lang="en-US" sz="3200" b="1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3200" b="1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Stock B:</a:t>
            </a:r>
            <a:r>
              <a:rPr lang="en-US" sz="32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CV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=  5%</a:t>
            </a:r>
          </a:p>
        </p:txBody>
      </p:sp>
    </p:spTree>
    <p:extLst>
      <p:ext uri="{BB962C8B-B14F-4D97-AF65-F5344CB8AC3E}">
        <p14:creationId xmlns:p14="http://schemas.microsoft.com/office/powerpoint/2010/main" val="227963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839200" cy="1143000"/>
          </a:xfrm>
          <a:noFill/>
        </p:spPr>
        <p:txBody>
          <a:bodyPr>
            <a:normAutofit/>
          </a:bodyPr>
          <a:lstStyle/>
          <a:p>
            <a:pPr>
              <a:lnSpc>
                <a:spcPct val="95000"/>
              </a:lnSpc>
            </a:pPr>
            <a:r>
              <a:rPr lang="en-US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EJEMPLO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1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3127238"/>
                  </p:ext>
                </p:extLst>
              </p:nvPr>
            </p:nvGraphicFramePr>
            <p:xfrm>
              <a:off x="611560" y="1628800"/>
              <a:ext cx="7920880" cy="316835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139258"/>
                    <a:gridCol w="608054"/>
                    <a:gridCol w="614795"/>
                    <a:gridCol w="595921"/>
                    <a:gridCol w="608054"/>
                    <a:gridCol w="768494"/>
                    <a:gridCol w="548732"/>
                    <a:gridCol w="692992"/>
                    <a:gridCol w="548732"/>
                    <a:gridCol w="897924"/>
                    <a:gridCol w="897924"/>
                  </a:tblGrid>
                  <a:tr h="119780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000" b="1" dirty="0" smtClean="0">
                              <a:effectLst/>
                            </a:rPr>
                            <a:t>GRUPO</a:t>
                          </a:r>
                          <a:endParaRPr lang="es-PE" sz="12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 gridSpan="4">
                      <a:txBody>
                        <a:bodyPr/>
                        <a:lstStyle/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000" b="1" dirty="0" smtClean="0">
                              <a:effectLst/>
                            </a:rPr>
                            <a:t>PESO DE LOS ARTICULOS</a:t>
                          </a:r>
                          <a:endParaRPr lang="es-PE" sz="12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 hMerge="1"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PE" sz="900" b="1" spc="-5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PE" sz="900" b="1" spc="-5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PE" sz="900" b="1" spc="-5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limLoc m:val="undOvr"/>
                                    <m:supHide m:val="on"/>
                                    <m:ctrlPr>
                                      <a:rPr lang="es-PE" sz="900" b="1" i="1" spc="-50" smtClean="0">
                                        <a:effectLst/>
                                        <a:latin typeface="Cambria Math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es-ES_tradnl" sz="900" b="1" i="1" spc="-50">
                                        <a:effectLst/>
                                        <a:latin typeface="Cambria Math"/>
                                      </a:rPr>
                                      <m:t>𝐣</m:t>
                                    </m:r>
                                    <m:r>
                                      <a:rPr lang="es-ES_tradnl" sz="900" b="1" spc="-50">
                                        <a:effectLst/>
                                        <a:latin typeface="Cambria Math"/>
                                      </a:rPr>
                                      <m:t>=</m:t>
                                    </m:r>
                                    <m:r>
                                      <a:rPr lang="es-ES_tradnl" sz="900" b="1" i="1" spc="-50">
                                        <a:effectLst/>
                                        <a:latin typeface="Cambria Math"/>
                                      </a:rPr>
                                      <m:t>𝟏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es-PE" sz="900" b="1" i="1" spc="-50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s-ES_tradnl" sz="900" b="1" i="1" spc="-50">
                                            <a:effectLst/>
                                            <a:latin typeface="Cambria Math"/>
                                          </a:rPr>
                                          <m:t>𝐗</m:t>
                                        </m:r>
                                      </m:e>
                                      <m:sub>
                                        <m:r>
                                          <a:rPr lang="es-ES_tradnl" sz="900" b="1" i="1" spc="-50">
                                            <a:effectLst/>
                                            <a:latin typeface="Cambria Math"/>
                                          </a:rPr>
                                          <m:t>𝐣</m:t>
                                        </m:r>
                                      </m:sub>
                                      <m:sup>
                                        <m:r>
                                          <a:rPr lang="es-ES_tradnl" sz="900" b="1" i="1" spc="-50">
                                            <a:effectLst/>
                                            <a:latin typeface="Cambria Math"/>
                                          </a:rPr>
                                          <m:t>𝟐</m:t>
                                        </m:r>
                                      </m:sup>
                                    </m:sSubSup>
                                  </m:e>
                                </m:nary>
                              </m:oMath>
                            </m:oMathPara>
                          </a14:m>
                          <a:endParaRPr lang="es-PE" sz="9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800" b="1" spc="-150" dirty="0">
                              <a:effectLst/>
                            </a:rPr>
                            <a:t> </a:t>
                          </a:r>
                          <a:endParaRPr lang="es-ES_tradnl" sz="800" b="1" spc="-15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endParaRPr lang="es-ES_tradnl" sz="800" b="1" spc="-150" dirty="0" smtClean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endParaRPr lang="es-ES_tradnl" sz="800" b="1" spc="-150" dirty="0" smtClean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200" b="1" spc="-150" dirty="0" smtClean="0">
                              <a:effectLst/>
                              <a:latin typeface="Segoe UI"/>
                              <a:ea typeface="Times New Roman"/>
                              <a:cs typeface="Times New Roman"/>
                            </a:rPr>
                            <a:t>SUMA</a:t>
                          </a:r>
                          <a:endParaRPr lang="es-PE" sz="12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600" b="1" dirty="0">
                              <a:effectLst/>
                            </a:rPr>
                            <a:t> </a:t>
                          </a:r>
                          <a:endParaRPr lang="es-PE" sz="1200" b="1" dirty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PE" sz="8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PE" sz="8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PE" sz="8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PE" sz="8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̅"/>
                                    <m:ctrlPr>
                                      <a:rPr lang="es-PE" sz="900" b="1" i="1">
                                        <a:effectLst/>
                                        <a:latin typeface="Cambria Math"/>
                                      </a:rPr>
                                    </m:ctrlPr>
                                  </m:accPr>
                                  <m:e>
                                    <m:r>
                                      <a:rPr lang="es-ES_tradnl" sz="900" b="1" i="1">
                                        <a:effectLst/>
                                        <a:latin typeface="Cambria Math"/>
                                      </a:rPr>
                                      <m:t>𝐗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es-PE" sz="9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R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S</a:t>
                          </a:r>
                          <a:r>
                            <a:rPr lang="es-ES_tradnl" sz="1400" b="1" baseline="30000" dirty="0" smtClean="0">
                              <a:effectLst/>
                            </a:rPr>
                            <a:t>2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S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  <a:tr h="656849">
                    <a:tc>
                      <a:txBody>
                        <a:bodyPr/>
                        <a:lstStyle/>
                        <a:p>
                          <a:pPr marL="158750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A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       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784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56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  <a:tr h="656849">
                    <a:tc>
                      <a:txBody>
                        <a:bodyPr/>
                        <a:lstStyle/>
                        <a:p>
                          <a:pPr marL="164465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B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      13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15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786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56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2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0.667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0.816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  <a:tr h="656849">
                    <a:tc>
                      <a:txBody>
                        <a:bodyPr/>
                        <a:lstStyle/>
                        <a:p>
                          <a:pPr marL="158750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C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19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       8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19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10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886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56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11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34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5.831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1 Tabla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03127238"/>
                  </p:ext>
                </p:extLst>
              </p:nvPr>
            </p:nvGraphicFramePr>
            <p:xfrm>
              <a:off x="611560" y="1628800"/>
              <a:ext cx="7920880" cy="3168353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1139258"/>
                    <a:gridCol w="608054"/>
                    <a:gridCol w="614795"/>
                    <a:gridCol w="595921"/>
                    <a:gridCol w="608054"/>
                    <a:gridCol w="768494"/>
                    <a:gridCol w="548732"/>
                    <a:gridCol w="692992"/>
                    <a:gridCol w="548732"/>
                    <a:gridCol w="897924"/>
                    <a:gridCol w="897924"/>
                  </a:tblGrid>
                  <a:tr h="1197806"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000" b="1" dirty="0" smtClean="0">
                              <a:effectLst/>
                            </a:rPr>
                            <a:t>GRUPO</a:t>
                          </a:r>
                          <a:endParaRPr lang="es-PE" sz="12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 gridSpan="4">
                      <a:txBody>
                        <a:bodyPr/>
                        <a:lstStyle/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 marL="237490">
                            <a:lnSpc>
                              <a:spcPts val="113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000" b="1" dirty="0" smtClean="0">
                              <a:effectLst/>
                            </a:rPr>
                            <a:t>PESO DE LOS ARTICULOS</a:t>
                          </a:r>
                          <a:endParaRPr lang="es-PE" sz="12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 hMerge="1"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 marL="25400" marR="25400" marT="0" marB="0">
                        <a:blipFill rotWithShape="1">
                          <a:blip r:embed="rId2"/>
                          <a:stretch>
                            <a:fillRect l="-464286" r="-467460" b="-1639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800" b="1" spc="-150" dirty="0">
                              <a:effectLst/>
                            </a:rPr>
                            <a:t> </a:t>
                          </a:r>
                          <a:endParaRPr lang="es-ES_tradnl" sz="800" b="1" spc="-150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endParaRPr lang="es-ES_tradnl" sz="800" b="1" spc="-150" dirty="0" smtClean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endParaRPr lang="es-ES_tradnl" sz="800" b="1" spc="-150" dirty="0" smtClean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  <a:p>
                          <a:pPr>
                            <a:lnSpc>
                              <a:spcPts val="1535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200" b="1" spc="-150" dirty="0" smtClean="0">
                              <a:effectLst/>
                              <a:latin typeface="Segoe UI"/>
                              <a:ea typeface="Times New Roman"/>
                              <a:cs typeface="Times New Roman"/>
                            </a:rPr>
                            <a:t>SUMA</a:t>
                          </a:r>
                          <a:endParaRPr lang="es-PE" sz="12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endParaRPr lang="es-PE"/>
                        </a:p>
                      </a:txBody>
                      <a:tcPr marL="25400" marR="25400" marT="0" marB="0">
                        <a:blipFill rotWithShape="1">
                          <a:blip r:embed="rId2"/>
                          <a:stretch>
                            <a:fillRect l="-702632" r="-337719" b="-1639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000" b="1" dirty="0" smtClean="0">
                            <a:effectLst/>
                          </a:endParaRPr>
                        </a:p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R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S</a:t>
                          </a:r>
                          <a:r>
                            <a:rPr lang="es-ES_tradnl" sz="1400" b="1" baseline="30000" dirty="0" smtClean="0">
                              <a:effectLst/>
                            </a:rPr>
                            <a:t>2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endParaRPr lang="es-ES_tradnl" sz="1400" b="1" dirty="0" smtClean="0">
                            <a:effectLst/>
                          </a:endParaRPr>
                        </a:p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S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  <a:tr h="656849">
                    <a:tc>
                      <a:txBody>
                        <a:bodyPr/>
                        <a:lstStyle/>
                        <a:p>
                          <a:pPr marL="158750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A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       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784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56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  <a:tr h="656849">
                    <a:tc>
                      <a:txBody>
                        <a:bodyPr/>
                        <a:lstStyle/>
                        <a:p>
                          <a:pPr marL="164465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B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      13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15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786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56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14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2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0.667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>
                              <a:effectLst/>
                            </a:rPr>
                            <a:t>0.816</a:t>
                          </a:r>
                          <a:endParaRPr lang="es-PE" sz="1400" b="1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  <a:tr h="656849">
                    <a:tc>
                      <a:txBody>
                        <a:bodyPr/>
                        <a:lstStyle/>
                        <a:p>
                          <a:pPr marL="158750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C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19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 smtClean="0">
                              <a:effectLst/>
                            </a:rPr>
                            <a:t>       8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19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10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886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56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11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34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s-ES_tradnl" sz="1400" b="1" dirty="0">
                              <a:effectLst/>
                            </a:rPr>
                            <a:t>5.831</a:t>
                          </a:r>
                          <a:endParaRPr lang="es-PE" sz="1400" b="1" dirty="0">
                            <a:effectLst/>
                            <a:latin typeface="Segoe UI"/>
                            <a:ea typeface="Times New Roman"/>
                            <a:cs typeface="Times New Roman"/>
                          </a:endParaRPr>
                        </a:p>
                      </a:txBody>
                      <a:tcPr marL="25400" marR="25400" marT="0" marB="0"/>
                    </a:tc>
                  </a:tr>
                </a:tbl>
              </a:graphicData>
            </a:graphic>
          </p:graphicFrame>
        </mc:Fallback>
      </mc:AlternateContent>
      <p:sp>
        <p:nvSpPr>
          <p:cNvPr id="3" name="2 CuadroTexto"/>
          <p:cNvSpPr txBox="1"/>
          <p:nvPr/>
        </p:nvSpPr>
        <p:spPr>
          <a:xfrm>
            <a:off x="611560" y="4869160"/>
            <a:ext cx="777686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E" b="1" dirty="0" smtClean="0">
                <a:solidFill>
                  <a:schemeClr val="bg1"/>
                </a:solidFill>
              </a:rPr>
              <a:t>OBSERVACIONES: 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</a:rPr>
              <a:t>LOS GRUPOS A, B, Y C TIENEN LA MISMA MEDIA, PERO DIFERENTE DISPERSIÓN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</a:rPr>
              <a:t>VARIABILIDAD O DISPERSIÓN: A &lt; B &lt; 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</a:rPr>
              <a:t>HOMOGENIDAD:  A &gt; B &gt; 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</a:rPr>
              <a:t>CONFIABILIDAD DE LA MEDIA:  A &gt; B &gt; C</a:t>
            </a:r>
            <a:endParaRPr lang="es-P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443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8640"/>
            <a:ext cx="77724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5400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Formas</a:t>
            </a:r>
            <a:endParaRPr lang="en-US" sz="5400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04800" y="1981200"/>
            <a:ext cx="8839200" cy="19812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</a:pPr>
            <a:r>
              <a:rPr lang="en-US" sz="3600" b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600" b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Describe cómo los datos se distribuyen</a:t>
            </a:r>
          </a:p>
          <a:p>
            <a:pPr marL="0" indent="0">
              <a:lnSpc>
                <a:spcPct val="90000"/>
              </a:lnSpc>
              <a:spcBef>
                <a:spcPct val="33000"/>
              </a:spcBef>
            </a:pPr>
            <a:r>
              <a:rPr lang="en-US" sz="3600" b="1" smtClean="0">
                <a:solidFill>
                  <a:srgbClr val="FF99FF"/>
                </a:solidFill>
                <a:latin typeface="Times New Roman" pitchFamily="18" charset="0"/>
                <a:cs typeface="Times New Roman" pitchFamily="18" charset="0"/>
              </a:rPr>
              <a:t>     Medidas de las formas: </a:t>
            </a:r>
          </a:p>
          <a:p>
            <a:pPr marL="0" indent="0">
              <a:lnSpc>
                <a:spcPct val="80000"/>
              </a:lnSpc>
              <a:spcBef>
                <a:spcPct val="33000"/>
              </a:spcBef>
              <a:buFontTx/>
              <a:buNone/>
            </a:pPr>
            <a:r>
              <a:rPr lang="en-US" sz="3600" b="1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b="1" smtClean="0">
                <a:solidFill>
                  <a:srgbClr val="B2F54F"/>
                </a:solidFill>
                <a:latin typeface="Times New Roman" pitchFamily="18" charset="0"/>
                <a:cs typeface="Times New Roman" pitchFamily="18" charset="0"/>
              </a:rPr>
              <a:t>Simétrica o sesgado</a:t>
            </a:r>
          </a:p>
        </p:txBody>
      </p:sp>
      <p:sp>
        <p:nvSpPr>
          <p:cNvPr id="9" name="Freeform 4"/>
          <p:cNvSpPr>
            <a:spLocks/>
          </p:cNvSpPr>
          <p:nvPr/>
        </p:nvSpPr>
        <p:spPr bwMode="auto">
          <a:xfrm>
            <a:off x="2165350" y="5133975"/>
            <a:ext cx="452438" cy="1071563"/>
          </a:xfrm>
          <a:custGeom>
            <a:avLst/>
            <a:gdLst>
              <a:gd name="T0" fmla="*/ 450850 w 285"/>
              <a:gd name="T1" fmla="*/ 1069975 h 675"/>
              <a:gd name="T2" fmla="*/ 403225 w 285"/>
              <a:gd name="T3" fmla="*/ 1058863 h 675"/>
              <a:gd name="T4" fmla="*/ 379413 w 285"/>
              <a:gd name="T5" fmla="*/ 1046163 h 675"/>
              <a:gd name="T6" fmla="*/ 357188 w 285"/>
              <a:gd name="T7" fmla="*/ 1028700 h 675"/>
              <a:gd name="T8" fmla="*/ 333375 w 285"/>
              <a:gd name="T9" fmla="*/ 1004888 h 675"/>
              <a:gd name="T10" fmla="*/ 309563 w 285"/>
              <a:gd name="T11" fmla="*/ 971550 h 675"/>
              <a:gd name="T12" fmla="*/ 285750 w 285"/>
              <a:gd name="T13" fmla="*/ 925513 h 675"/>
              <a:gd name="T14" fmla="*/ 238125 w 285"/>
              <a:gd name="T15" fmla="*/ 803275 h 675"/>
              <a:gd name="T16" fmla="*/ 188913 w 285"/>
              <a:gd name="T17" fmla="*/ 628650 h 675"/>
              <a:gd name="T18" fmla="*/ 144463 w 285"/>
              <a:gd name="T19" fmla="*/ 417513 h 675"/>
              <a:gd name="T20" fmla="*/ 120650 w 285"/>
              <a:gd name="T21" fmla="*/ 312738 h 675"/>
              <a:gd name="T22" fmla="*/ 96838 w 285"/>
              <a:gd name="T23" fmla="*/ 211138 h 675"/>
              <a:gd name="T24" fmla="*/ 71438 w 285"/>
              <a:gd name="T25" fmla="*/ 123825 h 675"/>
              <a:gd name="T26" fmla="*/ 47625 w 285"/>
              <a:gd name="T27" fmla="*/ 57150 h 675"/>
              <a:gd name="T28" fmla="*/ 23813 w 285"/>
              <a:gd name="T29" fmla="*/ 15875 h 675"/>
              <a:gd name="T30" fmla="*/ 0 w 285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85"/>
              <a:gd name="T49" fmla="*/ 0 h 675"/>
              <a:gd name="T50" fmla="*/ 285 w 285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85" h="675">
                <a:moveTo>
                  <a:pt x="284" y="674"/>
                </a:moveTo>
                <a:lnTo>
                  <a:pt x="254" y="667"/>
                </a:lnTo>
                <a:lnTo>
                  <a:pt x="239" y="659"/>
                </a:lnTo>
                <a:lnTo>
                  <a:pt x="225" y="648"/>
                </a:lnTo>
                <a:lnTo>
                  <a:pt x="210" y="633"/>
                </a:lnTo>
                <a:lnTo>
                  <a:pt x="195" y="612"/>
                </a:lnTo>
                <a:lnTo>
                  <a:pt x="180" y="583"/>
                </a:lnTo>
                <a:lnTo>
                  <a:pt x="150" y="506"/>
                </a:lnTo>
                <a:lnTo>
                  <a:pt x="119" y="396"/>
                </a:lnTo>
                <a:lnTo>
                  <a:pt x="91" y="263"/>
                </a:lnTo>
                <a:lnTo>
                  <a:pt x="76" y="197"/>
                </a:lnTo>
                <a:lnTo>
                  <a:pt x="61" y="133"/>
                </a:lnTo>
                <a:lnTo>
                  <a:pt x="45" y="78"/>
                </a:lnTo>
                <a:lnTo>
                  <a:pt x="30" y="36"/>
                </a:lnTo>
                <a:lnTo>
                  <a:pt x="15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Freeform 5"/>
          <p:cNvSpPr>
            <a:spLocks/>
          </p:cNvSpPr>
          <p:nvPr/>
        </p:nvSpPr>
        <p:spPr bwMode="auto">
          <a:xfrm>
            <a:off x="812800" y="5133975"/>
            <a:ext cx="1354138" cy="1071563"/>
          </a:xfrm>
          <a:custGeom>
            <a:avLst/>
            <a:gdLst>
              <a:gd name="T0" fmla="*/ 0 w 853"/>
              <a:gd name="T1" fmla="*/ 1069975 h 675"/>
              <a:gd name="T2" fmla="*/ 142875 w 853"/>
              <a:gd name="T3" fmla="*/ 1058863 h 675"/>
              <a:gd name="T4" fmla="*/ 212725 w 853"/>
              <a:gd name="T5" fmla="*/ 1046163 h 675"/>
              <a:gd name="T6" fmla="*/ 284163 w 853"/>
              <a:gd name="T7" fmla="*/ 1028700 h 675"/>
              <a:gd name="T8" fmla="*/ 357188 w 853"/>
              <a:gd name="T9" fmla="*/ 1004888 h 675"/>
              <a:gd name="T10" fmla="*/ 427038 w 853"/>
              <a:gd name="T11" fmla="*/ 971550 h 675"/>
              <a:gd name="T12" fmla="*/ 498475 w 853"/>
              <a:gd name="T13" fmla="*/ 925513 h 675"/>
              <a:gd name="T14" fmla="*/ 639763 w 853"/>
              <a:gd name="T15" fmla="*/ 803275 h 675"/>
              <a:gd name="T16" fmla="*/ 784225 w 853"/>
              <a:gd name="T17" fmla="*/ 628650 h 675"/>
              <a:gd name="T18" fmla="*/ 925513 w 853"/>
              <a:gd name="T19" fmla="*/ 417513 h 675"/>
              <a:gd name="T20" fmla="*/ 996950 w 853"/>
              <a:gd name="T21" fmla="*/ 312738 h 675"/>
              <a:gd name="T22" fmla="*/ 1069975 w 853"/>
              <a:gd name="T23" fmla="*/ 211138 h 675"/>
              <a:gd name="T24" fmla="*/ 1138238 w 853"/>
              <a:gd name="T25" fmla="*/ 123825 h 675"/>
              <a:gd name="T26" fmla="*/ 1211263 w 853"/>
              <a:gd name="T27" fmla="*/ 57150 h 675"/>
              <a:gd name="T28" fmla="*/ 1282700 w 853"/>
              <a:gd name="T29" fmla="*/ 15875 h 675"/>
              <a:gd name="T30" fmla="*/ 1352550 w 853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53"/>
              <a:gd name="T49" fmla="*/ 0 h 675"/>
              <a:gd name="T50" fmla="*/ 853 w 853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53" h="675">
                <a:moveTo>
                  <a:pt x="0" y="674"/>
                </a:moveTo>
                <a:lnTo>
                  <a:pt x="90" y="667"/>
                </a:lnTo>
                <a:lnTo>
                  <a:pt x="134" y="659"/>
                </a:lnTo>
                <a:lnTo>
                  <a:pt x="179" y="648"/>
                </a:lnTo>
                <a:lnTo>
                  <a:pt x="225" y="633"/>
                </a:lnTo>
                <a:lnTo>
                  <a:pt x="269" y="612"/>
                </a:lnTo>
                <a:lnTo>
                  <a:pt x="314" y="583"/>
                </a:lnTo>
                <a:lnTo>
                  <a:pt x="403" y="506"/>
                </a:lnTo>
                <a:lnTo>
                  <a:pt x="494" y="396"/>
                </a:lnTo>
                <a:lnTo>
                  <a:pt x="583" y="263"/>
                </a:lnTo>
                <a:lnTo>
                  <a:pt x="628" y="197"/>
                </a:lnTo>
                <a:lnTo>
                  <a:pt x="674" y="133"/>
                </a:lnTo>
                <a:lnTo>
                  <a:pt x="717" y="78"/>
                </a:lnTo>
                <a:lnTo>
                  <a:pt x="763" y="36"/>
                </a:lnTo>
                <a:lnTo>
                  <a:pt x="808" y="10"/>
                </a:lnTo>
                <a:lnTo>
                  <a:pt x="852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4533900" y="5133975"/>
            <a:ext cx="904875" cy="1071563"/>
          </a:xfrm>
          <a:custGeom>
            <a:avLst/>
            <a:gdLst>
              <a:gd name="T0" fmla="*/ 903288 w 570"/>
              <a:gd name="T1" fmla="*/ 1069975 h 675"/>
              <a:gd name="T2" fmla="*/ 806450 w 570"/>
              <a:gd name="T3" fmla="*/ 1058863 h 675"/>
              <a:gd name="T4" fmla="*/ 758825 w 570"/>
              <a:gd name="T5" fmla="*/ 1046163 h 675"/>
              <a:gd name="T6" fmla="*/ 712787 w 570"/>
              <a:gd name="T7" fmla="*/ 1028700 h 675"/>
              <a:gd name="T8" fmla="*/ 665162 w 570"/>
              <a:gd name="T9" fmla="*/ 1004888 h 675"/>
              <a:gd name="T10" fmla="*/ 617537 w 570"/>
              <a:gd name="T11" fmla="*/ 971550 h 675"/>
              <a:gd name="T12" fmla="*/ 568325 w 570"/>
              <a:gd name="T13" fmla="*/ 925513 h 675"/>
              <a:gd name="T14" fmla="*/ 476250 w 570"/>
              <a:gd name="T15" fmla="*/ 803275 h 675"/>
              <a:gd name="T16" fmla="*/ 379412 w 570"/>
              <a:gd name="T17" fmla="*/ 628650 h 675"/>
              <a:gd name="T18" fmla="*/ 282575 w 570"/>
              <a:gd name="T19" fmla="*/ 417513 h 675"/>
              <a:gd name="T20" fmla="*/ 238125 w 570"/>
              <a:gd name="T21" fmla="*/ 312738 h 675"/>
              <a:gd name="T22" fmla="*/ 190500 w 570"/>
              <a:gd name="T23" fmla="*/ 211138 h 675"/>
              <a:gd name="T24" fmla="*/ 141287 w 570"/>
              <a:gd name="T25" fmla="*/ 123825 h 675"/>
              <a:gd name="T26" fmla="*/ 93662 w 570"/>
              <a:gd name="T27" fmla="*/ 57150 h 675"/>
              <a:gd name="T28" fmla="*/ 46037 w 570"/>
              <a:gd name="T29" fmla="*/ 15875 h 675"/>
              <a:gd name="T30" fmla="*/ 0 w 570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70"/>
              <a:gd name="T49" fmla="*/ 0 h 675"/>
              <a:gd name="T50" fmla="*/ 570 w 570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70" h="675">
                <a:moveTo>
                  <a:pt x="569" y="674"/>
                </a:moveTo>
                <a:lnTo>
                  <a:pt x="508" y="667"/>
                </a:lnTo>
                <a:lnTo>
                  <a:pt x="478" y="659"/>
                </a:lnTo>
                <a:lnTo>
                  <a:pt x="449" y="648"/>
                </a:lnTo>
                <a:lnTo>
                  <a:pt x="419" y="633"/>
                </a:lnTo>
                <a:lnTo>
                  <a:pt x="389" y="612"/>
                </a:lnTo>
                <a:lnTo>
                  <a:pt x="358" y="583"/>
                </a:lnTo>
                <a:lnTo>
                  <a:pt x="300" y="506"/>
                </a:lnTo>
                <a:lnTo>
                  <a:pt x="239" y="396"/>
                </a:lnTo>
                <a:lnTo>
                  <a:pt x="178" y="263"/>
                </a:lnTo>
                <a:lnTo>
                  <a:pt x="150" y="197"/>
                </a:lnTo>
                <a:lnTo>
                  <a:pt x="120" y="133"/>
                </a:lnTo>
                <a:lnTo>
                  <a:pt x="89" y="78"/>
                </a:lnTo>
                <a:lnTo>
                  <a:pt x="59" y="36"/>
                </a:lnTo>
                <a:lnTo>
                  <a:pt x="29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3632200" y="5133975"/>
            <a:ext cx="903288" cy="1071563"/>
          </a:xfrm>
          <a:custGeom>
            <a:avLst/>
            <a:gdLst>
              <a:gd name="T0" fmla="*/ 0 w 569"/>
              <a:gd name="T1" fmla="*/ 1069975 h 675"/>
              <a:gd name="T2" fmla="*/ 93663 w 569"/>
              <a:gd name="T3" fmla="*/ 1058863 h 675"/>
              <a:gd name="T4" fmla="*/ 141288 w 569"/>
              <a:gd name="T5" fmla="*/ 1046163 h 675"/>
              <a:gd name="T6" fmla="*/ 190500 w 569"/>
              <a:gd name="T7" fmla="*/ 1028700 h 675"/>
              <a:gd name="T8" fmla="*/ 238125 w 569"/>
              <a:gd name="T9" fmla="*/ 1004888 h 675"/>
              <a:gd name="T10" fmla="*/ 282575 w 569"/>
              <a:gd name="T11" fmla="*/ 971550 h 675"/>
              <a:gd name="T12" fmla="*/ 331788 w 569"/>
              <a:gd name="T13" fmla="*/ 925513 h 675"/>
              <a:gd name="T14" fmla="*/ 427038 w 569"/>
              <a:gd name="T15" fmla="*/ 803275 h 675"/>
              <a:gd name="T16" fmla="*/ 520700 w 569"/>
              <a:gd name="T17" fmla="*/ 628650 h 675"/>
              <a:gd name="T18" fmla="*/ 617538 w 569"/>
              <a:gd name="T19" fmla="*/ 417513 h 675"/>
              <a:gd name="T20" fmla="*/ 665163 w 569"/>
              <a:gd name="T21" fmla="*/ 312738 h 675"/>
              <a:gd name="T22" fmla="*/ 712788 w 569"/>
              <a:gd name="T23" fmla="*/ 211138 h 675"/>
              <a:gd name="T24" fmla="*/ 758825 w 569"/>
              <a:gd name="T25" fmla="*/ 123825 h 675"/>
              <a:gd name="T26" fmla="*/ 806450 w 569"/>
              <a:gd name="T27" fmla="*/ 57150 h 675"/>
              <a:gd name="T28" fmla="*/ 854075 w 569"/>
              <a:gd name="T29" fmla="*/ 15875 h 675"/>
              <a:gd name="T30" fmla="*/ 901700 w 569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69"/>
              <a:gd name="T49" fmla="*/ 0 h 675"/>
              <a:gd name="T50" fmla="*/ 569 w 569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69" h="675">
                <a:moveTo>
                  <a:pt x="0" y="674"/>
                </a:moveTo>
                <a:lnTo>
                  <a:pt x="59" y="667"/>
                </a:lnTo>
                <a:lnTo>
                  <a:pt x="89" y="659"/>
                </a:lnTo>
                <a:lnTo>
                  <a:pt x="120" y="648"/>
                </a:lnTo>
                <a:lnTo>
                  <a:pt x="150" y="633"/>
                </a:lnTo>
                <a:lnTo>
                  <a:pt x="178" y="612"/>
                </a:lnTo>
                <a:lnTo>
                  <a:pt x="209" y="583"/>
                </a:lnTo>
                <a:lnTo>
                  <a:pt x="269" y="506"/>
                </a:lnTo>
                <a:lnTo>
                  <a:pt x="328" y="396"/>
                </a:lnTo>
                <a:lnTo>
                  <a:pt x="389" y="263"/>
                </a:lnTo>
                <a:lnTo>
                  <a:pt x="419" y="197"/>
                </a:lnTo>
                <a:lnTo>
                  <a:pt x="449" y="133"/>
                </a:lnTo>
                <a:lnTo>
                  <a:pt x="478" y="78"/>
                </a:lnTo>
                <a:lnTo>
                  <a:pt x="508" y="36"/>
                </a:lnTo>
                <a:lnTo>
                  <a:pt x="538" y="10"/>
                </a:lnTo>
                <a:lnTo>
                  <a:pt x="568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Freeform 8"/>
          <p:cNvSpPr>
            <a:spLocks/>
          </p:cNvSpPr>
          <p:nvPr/>
        </p:nvSpPr>
        <p:spPr bwMode="auto">
          <a:xfrm>
            <a:off x="6789738" y="5133975"/>
            <a:ext cx="1354137" cy="1071563"/>
          </a:xfrm>
          <a:custGeom>
            <a:avLst/>
            <a:gdLst>
              <a:gd name="T0" fmla="*/ 1352550 w 853"/>
              <a:gd name="T1" fmla="*/ 1069975 h 675"/>
              <a:gd name="T2" fmla="*/ 1208087 w 853"/>
              <a:gd name="T3" fmla="*/ 1058863 h 675"/>
              <a:gd name="T4" fmla="*/ 1139825 w 853"/>
              <a:gd name="T5" fmla="*/ 1046163 h 675"/>
              <a:gd name="T6" fmla="*/ 1066800 w 853"/>
              <a:gd name="T7" fmla="*/ 1028700 h 675"/>
              <a:gd name="T8" fmla="*/ 995362 w 853"/>
              <a:gd name="T9" fmla="*/ 1004888 h 675"/>
              <a:gd name="T10" fmla="*/ 925512 w 853"/>
              <a:gd name="T11" fmla="*/ 971550 h 675"/>
              <a:gd name="T12" fmla="*/ 854075 w 853"/>
              <a:gd name="T13" fmla="*/ 925513 h 675"/>
              <a:gd name="T14" fmla="*/ 709612 w 853"/>
              <a:gd name="T15" fmla="*/ 803275 h 675"/>
              <a:gd name="T16" fmla="*/ 568325 w 853"/>
              <a:gd name="T17" fmla="*/ 628650 h 675"/>
              <a:gd name="T18" fmla="*/ 427037 w 853"/>
              <a:gd name="T19" fmla="*/ 417513 h 675"/>
              <a:gd name="T20" fmla="*/ 355600 w 853"/>
              <a:gd name="T21" fmla="*/ 312738 h 675"/>
              <a:gd name="T22" fmla="*/ 282575 w 853"/>
              <a:gd name="T23" fmla="*/ 211138 h 675"/>
              <a:gd name="T24" fmla="*/ 214312 w 853"/>
              <a:gd name="T25" fmla="*/ 123825 h 675"/>
              <a:gd name="T26" fmla="*/ 141287 w 853"/>
              <a:gd name="T27" fmla="*/ 57150 h 675"/>
              <a:gd name="T28" fmla="*/ 69850 w 853"/>
              <a:gd name="T29" fmla="*/ 15875 h 675"/>
              <a:gd name="T30" fmla="*/ 0 w 853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53"/>
              <a:gd name="T49" fmla="*/ 0 h 675"/>
              <a:gd name="T50" fmla="*/ 853 w 853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53" h="675">
                <a:moveTo>
                  <a:pt x="852" y="674"/>
                </a:moveTo>
                <a:lnTo>
                  <a:pt x="761" y="667"/>
                </a:lnTo>
                <a:lnTo>
                  <a:pt x="718" y="659"/>
                </a:lnTo>
                <a:lnTo>
                  <a:pt x="672" y="648"/>
                </a:lnTo>
                <a:lnTo>
                  <a:pt x="627" y="633"/>
                </a:lnTo>
                <a:lnTo>
                  <a:pt x="583" y="612"/>
                </a:lnTo>
                <a:lnTo>
                  <a:pt x="538" y="583"/>
                </a:lnTo>
                <a:lnTo>
                  <a:pt x="447" y="506"/>
                </a:lnTo>
                <a:lnTo>
                  <a:pt x="358" y="396"/>
                </a:lnTo>
                <a:lnTo>
                  <a:pt x="269" y="263"/>
                </a:lnTo>
                <a:lnTo>
                  <a:pt x="224" y="197"/>
                </a:lnTo>
                <a:lnTo>
                  <a:pt x="178" y="133"/>
                </a:lnTo>
                <a:lnTo>
                  <a:pt x="135" y="78"/>
                </a:lnTo>
                <a:lnTo>
                  <a:pt x="89" y="36"/>
                </a:lnTo>
                <a:lnTo>
                  <a:pt x="44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Freeform 9"/>
          <p:cNvSpPr>
            <a:spLocks/>
          </p:cNvSpPr>
          <p:nvPr/>
        </p:nvSpPr>
        <p:spPr bwMode="auto">
          <a:xfrm>
            <a:off x="6338888" y="5133975"/>
            <a:ext cx="452437" cy="1071563"/>
          </a:xfrm>
          <a:custGeom>
            <a:avLst/>
            <a:gdLst>
              <a:gd name="T0" fmla="*/ 0 w 285"/>
              <a:gd name="T1" fmla="*/ 1069975 h 675"/>
              <a:gd name="T2" fmla="*/ 44450 w 285"/>
              <a:gd name="T3" fmla="*/ 1058863 h 675"/>
              <a:gd name="T4" fmla="*/ 68262 w 285"/>
              <a:gd name="T5" fmla="*/ 1046163 h 675"/>
              <a:gd name="T6" fmla="*/ 93662 w 285"/>
              <a:gd name="T7" fmla="*/ 1028700 h 675"/>
              <a:gd name="T8" fmla="*/ 117475 w 285"/>
              <a:gd name="T9" fmla="*/ 1004888 h 675"/>
              <a:gd name="T10" fmla="*/ 141287 w 285"/>
              <a:gd name="T11" fmla="*/ 971550 h 675"/>
              <a:gd name="T12" fmla="*/ 165100 w 285"/>
              <a:gd name="T13" fmla="*/ 925513 h 675"/>
              <a:gd name="T14" fmla="*/ 212725 w 285"/>
              <a:gd name="T15" fmla="*/ 803275 h 675"/>
              <a:gd name="T16" fmla="*/ 261937 w 285"/>
              <a:gd name="T17" fmla="*/ 628650 h 675"/>
              <a:gd name="T18" fmla="*/ 306387 w 285"/>
              <a:gd name="T19" fmla="*/ 417513 h 675"/>
              <a:gd name="T20" fmla="*/ 330200 w 285"/>
              <a:gd name="T21" fmla="*/ 312738 h 675"/>
              <a:gd name="T22" fmla="*/ 354012 w 285"/>
              <a:gd name="T23" fmla="*/ 211138 h 675"/>
              <a:gd name="T24" fmla="*/ 379412 w 285"/>
              <a:gd name="T25" fmla="*/ 123825 h 675"/>
              <a:gd name="T26" fmla="*/ 403224 w 285"/>
              <a:gd name="T27" fmla="*/ 57150 h 675"/>
              <a:gd name="T28" fmla="*/ 427037 w 285"/>
              <a:gd name="T29" fmla="*/ 15875 h 675"/>
              <a:gd name="T30" fmla="*/ 450850 w 285"/>
              <a:gd name="T31" fmla="*/ 0 h 67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85"/>
              <a:gd name="T49" fmla="*/ 0 h 675"/>
              <a:gd name="T50" fmla="*/ 285 w 285"/>
              <a:gd name="T51" fmla="*/ 675 h 67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85" h="675">
                <a:moveTo>
                  <a:pt x="0" y="674"/>
                </a:moveTo>
                <a:lnTo>
                  <a:pt x="28" y="667"/>
                </a:lnTo>
                <a:lnTo>
                  <a:pt x="43" y="659"/>
                </a:lnTo>
                <a:lnTo>
                  <a:pt x="59" y="648"/>
                </a:lnTo>
                <a:lnTo>
                  <a:pt x="74" y="633"/>
                </a:lnTo>
                <a:lnTo>
                  <a:pt x="89" y="612"/>
                </a:lnTo>
                <a:lnTo>
                  <a:pt x="104" y="583"/>
                </a:lnTo>
                <a:lnTo>
                  <a:pt x="134" y="506"/>
                </a:lnTo>
                <a:lnTo>
                  <a:pt x="165" y="396"/>
                </a:lnTo>
                <a:lnTo>
                  <a:pt x="193" y="263"/>
                </a:lnTo>
                <a:lnTo>
                  <a:pt x="208" y="197"/>
                </a:lnTo>
                <a:lnTo>
                  <a:pt x="223" y="133"/>
                </a:lnTo>
                <a:lnTo>
                  <a:pt x="239" y="78"/>
                </a:lnTo>
                <a:lnTo>
                  <a:pt x="254" y="36"/>
                </a:lnTo>
                <a:lnTo>
                  <a:pt x="269" y="10"/>
                </a:lnTo>
                <a:lnTo>
                  <a:pt x="284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0"/>
          <p:cNvSpPr>
            <a:spLocks noChangeArrowheads="1"/>
          </p:cNvSpPr>
          <p:nvPr/>
        </p:nvSpPr>
        <p:spPr bwMode="auto">
          <a:xfrm>
            <a:off x="5943600" y="4260850"/>
            <a:ext cx="187134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Sesgado-Derecha</a:t>
            </a:r>
          </a:p>
        </p:txBody>
      </p:sp>
      <p:sp>
        <p:nvSpPr>
          <p:cNvPr id="16" name="Rectangle 11"/>
          <p:cNvSpPr>
            <a:spLocks noChangeArrowheads="1"/>
          </p:cNvSpPr>
          <p:nvPr/>
        </p:nvSpPr>
        <p:spPr bwMode="auto">
          <a:xfrm>
            <a:off x="615950" y="4273550"/>
            <a:ext cx="2016579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Sesgado-Izquierda</a:t>
            </a:r>
          </a:p>
        </p:txBody>
      </p:sp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3670300" y="4273550"/>
            <a:ext cx="113172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1">
                <a:solidFill>
                  <a:srgbClr val="00FFFF"/>
                </a:solidFill>
                <a:latin typeface="Times New Roman" pitchFamily="18" charset="0"/>
                <a:cs typeface="Times New Roman" pitchFamily="18" charset="0"/>
              </a:rPr>
              <a:t>Simetrica</a:t>
            </a:r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3159125" y="4775200"/>
            <a:ext cx="765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Mean</a:t>
            </a:r>
          </a:p>
        </p:txBody>
      </p:sp>
      <p:sp>
        <p:nvSpPr>
          <p:cNvPr id="19" name="Rectangle 14"/>
          <p:cNvSpPr>
            <a:spLocks noChangeArrowheads="1"/>
          </p:cNvSpPr>
          <p:nvPr/>
        </p:nvSpPr>
        <p:spPr bwMode="auto">
          <a:xfrm>
            <a:off x="3740150" y="4775200"/>
            <a:ext cx="244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Rectangle 15"/>
          <p:cNvSpPr>
            <a:spLocks noChangeArrowheads="1"/>
          </p:cNvSpPr>
          <p:nvPr/>
        </p:nvSpPr>
        <p:spPr bwMode="auto">
          <a:xfrm>
            <a:off x="3803650" y="4775200"/>
            <a:ext cx="3778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CDCDCD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3998913" y="4775200"/>
            <a:ext cx="9683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4779963" y="4775200"/>
            <a:ext cx="2444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4843463" y="4775200"/>
            <a:ext cx="37782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CDCDCD"/>
                </a:solidFill>
                <a:latin typeface="Times New Roman" pitchFamily="18" charset="0"/>
                <a:cs typeface="Times New Roman" pitchFamily="18" charset="0"/>
              </a:rPr>
              <a:t>= </a:t>
            </a:r>
          </a:p>
        </p:txBody>
      </p:sp>
      <p:sp>
        <p:nvSpPr>
          <p:cNvPr id="24" name="Rectangle 19"/>
          <p:cNvSpPr>
            <a:spLocks noChangeArrowheads="1"/>
          </p:cNvSpPr>
          <p:nvPr/>
        </p:nvSpPr>
        <p:spPr bwMode="auto">
          <a:xfrm>
            <a:off x="5038725" y="4775200"/>
            <a:ext cx="7470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Mode</a:t>
            </a: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5635625" y="4986338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628650" y="4768850"/>
            <a:ext cx="765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dirty="0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Mean</a:t>
            </a:r>
          </a:p>
        </p:txBody>
      </p:sp>
      <p:sp>
        <p:nvSpPr>
          <p:cNvPr id="27" name="Rectangle 22"/>
          <p:cNvSpPr>
            <a:spLocks noChangeArrowheads="1"/>
          </p:cNvSpPr>
          <p:nvPr/>
        </p:nvSpPr>
        <p:spPr bwMode="auto">
          <a:xfrm>
            <a:off x="1208088" y="4768850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8" name="Rectangle 23"/>
          <p:cNvSpPr>
            <a:spLocks noChangeArrowheads="1"/>
          </p:cNvSpPr>
          <p:nvPr/>
        </p:nvSpPr>
        <p:spPr bwMode="auto">
          <a:xfrm>
            <a:off x="1335088" y="4768850"/>
            <a:ext cx="9683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</a:p>
        </p:txBody>
      </p:sp>
      <p:sp>
        <p:nvSpPr>
          <p:cNvPr id="29" name="Rectangle 24"/>
          <p:cNvSpPr>
            <a:spLocks noChangeArrowheads="1"/>
          </p:cNvSpPr>
          <p:nvPr/>
        </p:nvSpPr>
        <p:spPr bwMode="auto">
          <a:xfrm>
            <a:off x="2116138" y="4768850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2840038" y="4979988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5926138" y="4775200"/>
            <a:ext cx="7470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Mode</a:t>
            </a:r>
          </a:p>
        </p:txBody>
      </p:sp>
      <p:sp>
        <p:nvSpPr>
          <p:cNvPr id="32" name="Rectangle 27"/>
          <p:cNvSpPr>
            <a:spLocks noChangeArrowheads="1"/>
          </p:cNvSpPr>
          <p:nvPr/>
        </p:nvSpPr>
        <p:spPr bwMode="auto">
          <a:xfrm>
            <a:off x="6518275" y="4775200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3" name="Rectangle 28"/>
          <p:cNvSpPr>
            <a:spLocks noChangeArrowheads="1"/>
          </p:cNvSpPr>
          <p:nvPr/>
        </p:nvSpPr>
        <p:spPr bwMode="auto">
          <a:xfrm>
            <a:off x="6645275" y="4775200"/>
            <a:ext cx="9683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</a:p>
        </p:txBody>
      </p:sp>
      <p:sp>
        <p:nvSpPr>
          <p:cNvPr id="34" name="Rectangle 29"/>
          <p:cNvSpPr>
            <a:spLocks noChangeArrowheads="1"/>
          </p:cNvSpPr>
          <p:nvPr/>
        </p:nvSpPr>
        <p:spPr bwMode="auto">
          <a:xfrm>
            <a:off x="7426325" y="4775200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7553325" y="4775200"/>
            <a:ext cx="765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Mean</a:t>
            </a:r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8137525" y="4986338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32"/>
          <p:cNvSpPr>
            <a:spLocks noChangeShapeType="1"/>
          </p:cNvSpPr>
          <p:nvPr/>
        </p:nvSpPr>
        <p:spPr bwMode="auto">
          <a:xfrm>
            <a:off x="6781800" y="5362575"/>
            <a:ext cx="0" cy="708025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33"/>
          <p:cNvSpPr>
            <a:spLocks noChangeShapeType="1"/>
          </p:cNvSpPr>
          <p:nvPr/>
        </p:nvSpPr>
        <p:spPr bwMode="auto">
          <a:xfrm>
            <a:off x="7010400" y="5438775"/>
            <a:ext cx="0" cy="631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34"/>
          <p:cNvSpPr>
            <a:spLocks noChangeShapeType="1"/>
          </p:cNvSpPr>
          <p:nvPr/>
        </p:nvSpPr>
        <p:spPr bwMode="auto">
          <a:xfrm>
            <a:off x="7239000" y="5743575"/>
            <a:ext cx="0" cy="327025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35"/>
          <p:cNvSpPr>
            <a:spLocks noChangeShapeType="1"/>
          </p:cNvSpPr>
          <p:nvPr/>
        </p:nvSpPr>
        <p:spPr bwMode="auto">
          <a:xfrm>
            <a:off x="2133600" y="5286375"/>
            <a:ext cx="0" cy="860425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36"/>
          <p:cNvSpPr>
            <a:spLocks noChangeShapeType="1"/>
          </p:cNvSpPr>
          <p:nvPr/>
        </p:nvSpPr>
        <p:spPr bwMode="auto">
          <a:xfrm>
            <a:off x="1828800" y="5514975"/>
            <a:ext cx="0" cy="63182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Line 37"/>
          <p:cNvSpPr>
            <a:spLocks noChangeShapeType="1"/>
          </p:cNvSpPr>
          <p:nvPr/>
        </p:nvSpPr>
        <p:spPr bwMode="auto">
          <a:xfrm>
            <a:off x="1600200" y="5819775"/>
            <a:ext cx="0" cy="403225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Line 38"/>
          <p:cNvSpPr>
            <a:spLocks noChangeShapeType="1"/>
          </p:cNvSpPr>
          <p:nvPr/>
        </p:nvSpPr>
        <p:spPr bwMode="auto">
          <a:xfrm>
            <a:off x="4546600" y="5219700"/>
            <a:ext cx="6350" cy="900113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Line 39"/>
          <p:cNvSpPr>
            <a:spLocks noChangeShapeType="1"/>
          </p:cNvSpPr>
          <p:nvPr/>
        </p:nvSpPr>
        <p:spPr bwMode="auto">
          <a:xfrm flipH="1">
            <a:off x="7343775" y="5184775"/>
            <a:ext cx="644525" cy="238125"/>
          </a:xfrm>
          <a:prstGeom prst="line">
            <a:avLst/>
          </a:prstGeom>
          <a:noFill/>
          <a:ln w="12700">
            <a:solidFill>
              <a:srgbClr val="B2F54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Freeform 40"/>
          <p:cNvSpPr>
            <a:spLocks/>
          </p:cNvSpPr>
          <p:nvPr/>
        </p:nvSpPr>
        <p:spPr bwMode="auto">
          <a:xfrm>
            <a:off x="7315200" y="5410200"/>
            <a:ext cx="150813" cy="150813"/>
          </a:xfrm>
          <a:custGeom>
            <a:avLst/>
            <a:gdLst>
              <a:gd name="T0" fmla="*/ 149225 w 95"/>
              <a:gd name="T1" fmla="*/ 79375 h 95"/>
              <a:gd name="T2" fmla="*/ 0 w 95"/>
              <a:gd name="T3" fmla="*/ 149225 h 95"/>
              <a:gd name="T4" fmla="*/ 26988 w 95"/>
              <a:gd name="T5" fmla="*/ 0 h 95"/>
              <a:gd name="T6" fmla="*/ 31750 w 95"/>
              <a:gd name="T7" fmla="*/ 11113 h 95"/>
              <a:gd name="T8" fmla="*/ 34925 w 95"/>
              <a:gd name="T9" fmla="*/ 15875 h 95"/>
              <a:gd name="T10" fmla="*/ 44450 w 95"/>
              <a:gd name="T11" fmla="*/ 25400 h 95"/>
              <a:gd name="T12" fmla="*/ 55563 w 95"/>
              <a:gd name="T13" fmla="*/ 36513 h 95"/>
              <a:gd name="T14" fmla="*/ 61913 w 95"/>
              <a:gd name="T15" fmla="*/ 44450 h 95"/>
              <a:gd name="T16" fmla="*/ 69850 w 95"/>
              <a:gd name="T17" fmla="*/ 49213 h 95"/>
              <a:gd name="T18" fmla="*/ 79375 w 95"/>
              <a:gd name="T19" fmla="*/ 57150 h 95"/>
              <a:gd name="T20" fmla="*/ 87313 w 95"/>
              <a:gd name="T21" fmla="*/ 61913 h 95"/>
              <a:gd name="T22" fmla="*/ 104775 w 95"/>
              <a:gd name="T23" fmla="*/ 65088 h 95"/>
              <a:gd name="T24" fmla="*/ 114300 w 95"/>
              <a:gd name="T25" fmla="*/ 69850 h 95"/>
              <a:gd name="T26" fmla="*/ 125413 w 95"/>
              <a:gd name="T27" fmla="*/ 74613 h 95"/>
              <a:gd name="T28" fmla="*/ 138113 w 95"/>
              <a:gd name="T29" fmla="*/ 74613 h 95"/>
              <a:gd name="T30" fmla="*/ 149225 w 95"/>
              <a:gd name="T31" fmla="*/ 79375 h 9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5"/>
              <a:gd name="T49" fmla="*/ 0 h 95"/>
              <a:gd name="T50" fmla="*/ 95 w 95"/>
              <a:gd name="T51" fmla="*/ 95 h 9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5" h="95">
                <a:moveTo>
                  <a:pt x="94" y="50"/>
                </a:moveTo>
                <a:lnTo>
                  <a:pt x="0" y="94"/>
                </a:lnTo>
                <a:lnTo>
                  <a:pt x="17" y="0"/>
                </a:lnTo>
                <a:lnTo>
                  <a:pt x="20" y="7"/>
                </a:lnTo>
                <a:lnTo>
                  <a:pt x="22" y="10"/>
                </a:lnTo>
                <a:lnTo>
                  <a:pt x="28" y="16"/>
                </a:lnTo>
                <a:lnTo>
                  <a:pt x="35" y="23"/>
                </a:lnTo>
                <a:lnTo>
                  <a:pt x="39" y="28"/>
                </a:lnTo>
                <a:lnTo>
                  <a:pt x="44" y="31"/>
                </a:lnTo>
                <a:lnTo>
                  <a:pt x="50" y="36"/>
                </a:lnTo>
                <a:lnTo>
                  <a:pt x="55" y="39"/>
                </a:lnTo>
                <a:lnTo>
                  <a:pt x="66" y="41"/>
                </a:lnTo>
                <a:lnTo>
                  <a:pt x="72" y="44"/>
                </a:lnTo>
                <a:lnTo>
                  <a:pt x="79" y="47"/>
                </a:lnTo>
                <a:lnTo>
                  <a:pt x="87" y="47"/>
                </a:lnTo>
                <a:lnTo>
                  <a:pt x="94" y="50"/>
                </a:lnTo>
              </a:path>
            </a:pathLst>
          </a:custGeom>
          <a:solidFill>
            <a:srgbClr val="B2F54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Line 41"/>
          <p:cNvSpPr>
            <a:spLocks noChangeShapeType="1"/>
          </p:cNvSpPr>
          <p:nvPr/>
        </p:nvSpPr>
        <p:spPr bwMode="auto">
          <a:xfrm flipH="1">
            <a:off x="7038975" y="5184775"/>
            <a:ext cx="339725" cy="9525"/>
          </a:xfrm>
          <a:prstGeom prst="line">
            <a:avLst/>
          </a:prstGeom>
          <a:noFill/>
          <a:ln w="12700">
            <a:solidFill>
              <a:srgbClr val="D4270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Freeform 42"/>
          <p:cNvSpPr>
            <a:spLocks/>
          </p:cNvSpPr>
          <p:nvPr/>
        </p:nvSpPr>
        <p:spPr bwMode="auto">
          <a:xfrm>
            <a:off x="7086600" y="5181600"/>
            <a:ext cx="76200" cy="150813"/>
          </a:xfrm>
          <a:custGeom>
            <a:avLst/>
            <a:gdLst>
              <a:gd name="T0" fmla="*/ 74613 w 48"/>
              <a:gd name="T1" fmla="*/ 65088 h 95"/>
              <a:gd name="T2" fmla="*/ 0 w 48"/>
              <a:gd name="T3" fmla="*/ 149225 h 95"/>
              <a:gd name="T4" fmla="*/ 1588 w 48"/>
              <a:gd name="T5" fmla="*/ 0 h 95"/>
              <a:gd name="T6" fmla="*/ 4763 w 48"/>
              <a:gd name="T7" fmla="*/ 11113 h 95"/>
              <a:gd name="T8" fmla="*/ 9525 w 48"/>
              <a:gd name="T9" fmla="*/ 15875 h 95"/>
              <a:gd name="T10" fmla="*/ 15875 w 48"/>
              <a:gd name="T11" fmla="*/ 20638 h 95"/>
              <a:gd name="T12" fmla="*/ 19050 w 48"/>
              <a:gd name="T13" fmla="*/ 31750 h 95"/>
              <a:gd name="T14" fmla="*/ 23812 w 48"/>
              <a:gd name="T15" fmla="*/ 36513 h 95"/>
              <a:gd name="T16" fmla="*/ 31750 w 48"/>
              <a:gd name="T17" fmla="*/ 44450 h 95"/>
              <a:gd name="T18" fmla="*/ 36513 w 48"/>
              <a:gd name="T19" fmla="*/ 49213 h 95"/>
              <a:gd name="T20" fmla="*/ 42862 w 48"/>
              <a:gd name="T21" fmla="*/ 52388 h 95"/>
              <a:gd name="T22" fmla="*/ 47625 w 48"/>
              <a:gd name="T23" fmla="*/ 57150 h 95"/>
              <a:gd name="T24" fmla="*/ 55563 w 48"/>
              <a:gd name="T25" fmla="*/ 61913 h 95"/>
              <a:gd name="T26" fmla="*/ 60325 w 48"/>
              <a:gd name="T27" fmla="*/ 61913 h 95"/>
              <a:gd name="T28" fmla="*/ 68263 w 48"/>
              <a:gd name="T29" fmla="*/ 61913 h 95"/>
              <a:gd name="T30" fmla="*/ 74613 w 48"/>
              <a:gd name="T31" fmla="*/ 65088 h 9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8"/>
              <a:gd name="T49" fmla="*/ 0 h 95"/>
              <a:gd name="T50" fmla="*/ 48 w 48"/>
              <a:gd name="T51" fmla="*/ 95 h 9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8" h="95">
                <a:moveTo>
                  <a:pt x="47" y="41"/>
                </a:moveTo>
                <a:lnTo>
                  <a:pt x="0" y="94"/>
                </a:lnTo>
                <a:lnTo>
                  <a:pt x="1" y="0"/>
                </a:lnTo>
                <a:lnTo>
                  <a:pt x="3" y="7"/>
                </a:lnTo>
                <a:lnTo>
                  <a:pt x="6" y="10"/>
                </a:lnTo>
                <a:lnTo>
                  <a:pt x="10" y="13"/>
                </a:lnTo>
                <a:lnTo>
                  <a:pt x="12" y="20"/>
                </a:lnTo>
                <a:lnTo>
                  <a:pt x="15" y="23"/>
                </a:lnTo>
                <a:lnTo>
                  <a:pt x="20" y="28"/>
                </a:lnTo>
                <a:lnTo>
                  <a:pt x="23" y="31"/>
                </a:lnTo>
                <a:lnTo>
                  <a:pt x="27" y="33"/>
                </a:lnTo>
                <a:lnTo>
                  <a:pt x="30" y="36"/>
                </a:lnTo>
                <a:lnTo>
                  <a:pt x="35" y="39"/>
                </a:lnTo>
                <a:lnTo>
                  <a:pt x="38" y="39"/>
                </a:lnTo>
                <a:lnTo>
                  <a:pt x="43" y="39"/>
                </a:lnTo>
                <a:lnTo>
                  <a:pt x="47" y="41"/>
                </a:lnTo>
              </a:path>
            </a:pathLst>
          </a:custGeom>
          <a:solidFill>
            <a:srgbClr val="D42704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Line 43"/>
          <p:cNvSpPr>
            <a:spLocks noChangeShapeType="1"/>
          </p:cNvSpPr>
          <p:nvPr/>
        </p:nvSpPr>
        <p:spPr bwMode="auto">
          <a:xfrm>
            <a:off x="1719263" y="5184775"/>
            <a:ext cx="1587" cy="85725"/>
          </a:xfrm>
          <a:prstGeom prst="line">
            <a:avLst/>
          </a:prstGeom>
          <a:noFill/>
          <a:ln w="12700">
            <a:solidFill>
              <a:srgbClr val="D4270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Freeform 44"/>
          <p:cNvSpPr>
            <a:spLocks/>
          </p:cNvSpPr>
          <p:nvPr/>
        </p:nvSpPr>
        <p:spPr bwMode="auto">
          <a:xfrm>
            <a:off x="1716088" y="5257800"/>
            <a:ext cx="112712" cy="227013"/>
          </a:xfrm>
          <a:custGeom>
            <a:avLst/>
            <a:gdLst>
              <a:gd name="T0" fmla="*/ 92075 w 71"/>
              <a:gd name="T1" fmla="*/ 0 h 143"/>
              <a:gd name="T2" fmla="*/ 111125 w 71"/>
              <a:gd name="T3" fmla="*/ 225425 h 143"/>
              <a:gd name="T4" fmla="*/ 0 w 71"/>
              <a:gd name="T5" fmla="*/ 117475 h 143"/>
              <a:gd name="T6" fmla="*/ 11112 w 71"/>
              <a:gd name="T7" fmla="*/ 111125 h 143"/>
              <a:gd name="T8" fmla="*/ 19050 w 71"/>
              <a:gd name="T9" fmla="*/ 111125 h 143"/>
              <a:gd name="T10" fmla="*/ 25400 w 71"/>
              <a:gd name="T11" fmla="*/ 106363 h 143"/>
              <a:gd name="T12" fmla="*/ 34925 w 71"/>
              <a:gd name="T13" fmla="*/ 98425 h 143"/>
              <a:gd name="T14" fmla="*/ 44450 w 71"/>
              <a:gd name="T15" fmla="*/ 95250 h 143"/>
              <a:gd name="T16" fmla="*/ 50800 w 71"/>
              <a:gd name="T17" fmla="*/ 79375 h 143"/>
              <a:gd name="T18" fmla="*/ 55562 w 71"/>
              <a:gd name="T19" fmla="*/ 73025 h 143"/>
              <a:gd name="T20" fmla="*/ 65087 w 71"/>
              <a:gd name="T21" fmla="*/ 57150 h 143"/>
              <a:gd name="T22" fmla="*/ 71437 w 71"/>
              <a:gd name="T23" fmla="*/ 53975 h 143"/>
              <a:gd name="T24" fmla="*/ 74612 w 71"/>
              <a:gd name="T25" fmla="*/ 41275 h 143"/>
              <a:gd name="T26" fmla="*/ 84137 w 71"/>
              <a:gd name="T27" fmla="*/ 26988 h 143"/>
              <a:gd name="T28" fmla="*/ 84137 w 71"/>
              <a:gd name="T29" fmla="*/ 15875 h 143"/>
              <a:gd name="T30" fmla="*/ 92075 w 71"/>
              <a:gd name="T31" fmla="*/ 0 h 143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71"/>
              <a:gd name="T49" fmla="*/ 0 h 143"/>
              <a:gd name="T50" fmla="*/ 71 w 71"/>
              <a:gd name="T51" fmla="*/ 143 h 143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71" h="143">
                <a:moveTo>
                  <a:pt x="58" y="0"/>
                </a:moveTo>
                <a:lnTo>
                  <a:pt x="70" y="142"/>
                </a:lnTo>
                <a:lnTo>
                  <a:pt x="0" y="74"/>
                </a:lnTo>
                <a:lnTo>
                  <a:pt x="7" y="70"/>
                </a:lnTo>
                <a:lnTo>
                  <a:pt x="12" y="70"/>
                </a:lnTo>
                <a:lnTo>
                  <a:pt x="16" y="67"/>
                </a:lnTo>
                <a:lnTo>
                  <a:pt x="22" y="62"/>
                </a:lnTo>
                <a:lnTo>
                  <a:pt x="28" y="60"/>
                </a:lnTo>
                <a:lnTo>
                  <a:pt x="32" y="50"/>
                </a:lnTo>
                <a:lnTo>
                  <a:pt x="35" y="46"/>
                </a:lnTo>
                <a:lnTo>
                  <a:pt x="41" y="36"/>
                </a:lnTo>
                <a:lnTo>
                  <a:pt x="45" y="34"/>
                </a:lnTo>
                <a:lnTo>
                  <a:pt x="47" y="26"/>
                </a:lnTo>
                <a:lnTo>
                  <a:pt x="53" y="17"/>
                </a:lnTo>
                <a:lnTo>
                  <a:pt x="53" y="10"/>
                </a:lnTo>
                <a:lnTo>
                  <a:pt x="58" y="0"/>
                </a:lnTo>
              </a:path>
            </a:pathLst>
          </a:custGeom>
          <a:solidFill>
            <a:srgbClr val="D42704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Line 45"/>
          <p:cNvSpPr>
            <a:spLocks noChangeShapeType="1"/>
          </p:cNvSpPr>
          <p:nvPr/>
        </p:nvSpPr>
        <p:spPr bwMode="auto">
          <a:xfrm>
            <a:off x="1220788" y="5259388"/>
            <a:ext cx="239712" cy="392112"/>
          </a:xfrm>
          <a:prstGeom prst="line">
            <a:avLst/>
          </a:prstGeom>
          <a:noFill/>
          <a:ln w="12700">
            <a:solidFill>
              <a:srgbClr val="B2F54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Freeform 46"/>
          <p:cNvSpPr>
            <a:spLocks/>
          </p:cNvSpPr>
          <p:nvPr/>
        </p:nvSpPr>
        <p:spPr bwMode="auto">
          <a:xfrm>
            <a:off x="1447800" y="5654675"/>
            <a:ext cx="146050" cy="134938"/>
          </a:xfrm>
          <a:custGeom>
            <a:avLst/>
            <a:gdLst>
              <a:gd name="T0" fmla="*/ 107950 w 92"/>
              <a:gd name="T1" fmla="*/ 0 h 85"/>
              <a:gd name="T2" fmla="*/ 144463 w 92"/>
              <a:gd name="T3" fmla="*/ 133350 h 85"/>
              <a:gd name="T4" fmla="*/ 0 w 92"/>
              <a:gd name="T5" fmla="*/ 79375 h 85"/>
              <a:gd name="T6" fmla="*/ 11112 w 92"/>
              <a:gd name="T7" fmla="*/ 79375 h 85"/>
              <a:gd name="T8" fmla="*/ 23812 w 92"/>
              <a:gd name="T9" fmla="*/ 74613 h 85"/>
              <a:gd name="T10" fmla="*/ 31750 w 92"/>
              <a:gd name="T11" fmla="*/ 69850 h 85"/>
              <a:gd name="T12" fmla="*/ 39687 w 92"/>
              <a:gd name="T13" fmla="*/ 65088 h 85"/>
              <a:gd name="T14" fmla="*/ 50800 w 92"/>
              <a:gd name="T15" fmla="*/ 60325 h 85"/>
              <a:gd name="T16" fmla="*/ 60325 w 92"/>
              <a:gd name="T17" fmla="*/ 52388 h 85"/>
              <a:gd name="T18" fmla="*/ 68263 w 92"/>
              <a:gd name="T19" fmla="*/ 47625 h 85"/>
              <a:gd name="T20" fmla="*/ 76200 w 92"/>
              <a:gd name="T21" fmla="*/ 41275 h 85"/>
              <a:gd name="T22" fmla="*/ 84137 w 92"/>
              <a:gd name="T23" fmla="*/ 33338 h 85"/>
              <a:gd name="T24" fmla="*/ 88900 w 92"/>
              <a:gd name="T25" fmla="*/ 23813 h 85"/>
              <a:gd name="T26" fmla="*/ 95250 w 92"/>
              <a:gd name="T27" fmla="*/ 14288 h 85"/>
              <a:gd name="T28" fmla="*/ 104775 w 92"/>
              <a:gd name="T29" fmla="*/ 7938 h 85"/>
              <a:gd name="T30" fmla="*/ 107950 w 92"/>
              <a:gd name="T31" fmla="*/ 0 h 8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2"/>
              <a:gd name="T49" fmla="*/ 0 h 85"/>
              <a:gd name="T50" fmla="*/ 92 w 92"/>
              <a:gd name="T51" fmla="*/ 85 h 8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2" h="85">
                <a:moveTo>
                  <a:pt x="68" y="0"/>
                </a:moveTo>
                <a:lnTo>
                  <a:pt x="91" y="84"/>
                </a:lnTo>
                <a:lnTo>
                  <a:pt x="0" y="50"/>
                </a:lnTo>
                <a:lnTo>
                  <a:pt x="7" y="50"/>
                </a:lnTo>
                <a:lnTo>
                  <a:pt x="15" y="47"/>
                </a:lnTo>
                <a:lnTo>
                  <a:pt x="20" y="44"/>
                </a:lnTo>
                <a:lnTo>
                  <a:pt x="25" y="41"/>
                </a:lnTo>
                <a:lnTo>
                  <a:pt x="32" y="38"/>
                </a:lnTo>
                <a:lnTo>
                  <a:pt x="38" y="33"/>
                </a:lnTo>
                <a:lnTo>
                  <a:pt x="43" y="30"/>
                </a:lnTo>
                <a:lnTo>
                  <a:pt x="48" y="26"/>
                </a:lnTo>
                <a:lnTo>
                  <a:pt x="53" y="21"/>
                </a:lnTo>
                <a:lnTo>
                  <a:pt x="56" y="15"/>
                </a:lnTo>
                <a:lnTo>
                  <a:pt x="60" y="9"/>
                </a:lnTo>
                <a:lnTo>
                  <a:pt x="66" y="5"/>
                </a:lnTo>
                <a:lnTo>
                  <a:pt x="68" y="0"/>
                </a:lnTo>
              </a:path>
            </a:pathLst>
          </a:custGeom>
          <a:solidFill>
            <a:srgbClr val="B2F54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ine 47"/>
          <p:cNvSpPr>
            <a:spLocks noChangeShapeType="1"/>
          </p:cNvSpPr>
          <p:nvPr/>
        </p:nvSpPr>
        <p:spPr bwMode="auto">
          <a:xfrm>
            <a:off x="6403975" y="5184775"/>
            <a:ext cx="85725" cy="85725"/>
          </a:xfrm>
          <a:prstGeom prst="line">
            <a:avLst/>
          </a:prstGeom>
          <a:noFill/>
          <a:ln w="12700">
            <a:solidFill>
              <a:srgbClr val="F57FD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Freeform 48"/>
          <p:cNvSpPr>
            <a:spLocks/>
          </p:cNvSpPr>
          <p:nvPr/>
        </p:nvSpPr>
        <p:spPr bwMode="auto">
          <a:xfrm>
            <a:off x="6553200" y="5257800"/>
            <a:ext cx="131763" cy="146050"/>
          </a:xfrm>
          <a:custGeom>
            <a:avLst/>
            <a:gdLst>
              <a:gd name="T0" fmla="*/ 38100 w 83"/>
              <a:gd name="T1" fmla="*/ 0 h 92"/>
              <a:gd name="T2" fmla="*/ 130175 w 83"/>
              <a:gd name="T3" fmla="*/ 123825 h 92"/>
              <a:gd name="T4" fmla="*/ 0 w 83"/>
              <a:gd name="T5" fmla="*/ 144463 h 92"/>
              <a:gd name="T6" fmla="*/ 6350 w 83"/>
              <a:gd name="T7" fmla="*/ 133350 h 92"/>
              <a:gd name="T8" fmla="*/ 11113 w 83"/>
              <a:gd name="T9" fmla="*/ 123825 h 92"/>
              <a:gd name="T10" fmla="*/ 17463 w 83"/>
              <a:gd name="T11" fmla="*/ 112713 h 92"/>
              <a:gd name="T12" fmla="*/ 22225 w 83"/>
              <a:gd name="T13" fmla="*/ 106363 h 92"/>
              <a:gd name="T14" fmla="*/ 26988 w 83"/>
              <a:gd name="T15" fmla="*/ 95250 h 92"/>
              <a:gd name="T16" fmla="*/ 31750 w 83"/>
              <a:gd name="T17" fmla="*/ 85725 h 92"/>
              <a:gd name="T18" fmla="*/ 33338 w 83"/>
              <a:gd name="T19" fmla="*/ 68263 h 92"/>
              <a:gd name="T20" fmla="*/ 33338 w 83"/>
              <a:gd name="T21" fmla="*/ 58738 h 92"/>
              <a:gd name="T22" fmla="*/ 38100 w 83"/>
              <a:gd name="T23" fmla="*/ 50800 h 92"/>
              <a:gd name="T24" fmla="*/ 38100 w 83"/>
              <a:gd name="T25" fmla="*/ 34925 h 92"/>
              <a:gd name="T26" fmla="*/ 38100 w 83"/>
              <a:gd name="T27" fmla="*/ 23812 h 92"/>
              <a:gd name="T28" fmla="*/ 38100 w 83"/>
              <a:gd name="T29" fmla="*/ 11112 h 92"/>
              <a:gd name="T30" fmla="*/ 38100 w 83"/>
              <a:gd name="T31" fmla="*/ 0 h 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3"/>
              <a:gd name="T49" fmla="*/ 0 h 92"/>
              <a:gd name="T50" fmla="*/ 83 w 83"/>
              <a:gd name="T51" fmla="*/ 92 h 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3" h="92">
                <a:moveTo>
                  <a:pt x="24" y="0"/>
                </a:moveTo>
                <a:lnTo>
                  <a:pt x="82" y="78"/>
                </a:lnTo>
                <a:lnTo>
                  <a:pt x="0" y="91"/>
                </a:lnTo>
                <a:lnTo>
                  <a:pt x="4" y="84"/>
                </a:lnTo>
                <a:lnTo>
                  <a:pt x="7" y="78"/>
                </a:lnTo>
                <a:lnTo>
                  <a:pt x="11" y="71"/>
                </a:lnTo>
                <a:lnTo>
                  <a:pt x="14" y="67"/>
                </a:lnTo>
                <a:lnTo>
                  <a:pt x="17" y="60"/>
                </a:lnTo>
                <a:lnTo>
                  <a:pt x="20" y="54"/>
                </a:lnTo>
                <a:lnTo>
                  <a:pt x="21" y="43"/>
                </a:lnTo>
                <a:lnTo>
                  <a:pt x="21" y="37"/>
                </a:lnTo>
                <a:lnTo>
                  <a:pt x="24" y="32"/>
                </a:lnTo>
                <a:lnTo>
                  <a:pt x="24" y="22"/>
                </a:lnTo>
                <a:lnTo>
                  <a:pt x="24" y="15"/>
                </a:lnTo>
                <a:lnTo>
                  <a:pt x="24" y="7"/>
                </a:lnTo>
                <a:lnTo>
                  <a:pt x="24" y="0"/>
                </a:lnTo>
              </a:path>
            </a:pathLst>
          </a:custGeom>
          <a:solidFill>
            <a:srgbClr val="F57FD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Line 49"/>
          <p:cNvSpPr>
            <a:spLocks noChangeShapeType="1"/>
          </p:cNvSpPr>
          <p:nvPr/>
        </p:nvSpPr>
        <p:spPr bwMode="auto">
          <a:xfrm flipH="1">
            <a:off x="2238375" y="5184775"/>
            <a:ext cx="415925" cy="85725"/>
          </a:xfrm>
          <a:prstGeom prst="line">
            <a:avLst/>
          </a:prstGeom>
          <a:noFill/>
          <a:ln w="12700">
            <a:solidFill>
              <a:srgbClr val="F57FD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Freeform 50"/>
          <p:cNvSpPr>
            <a:spLocks/>
          </p:cNvSpPr>
          <p:nvPr/>
        </p:nvSpPr>
        <p:spPr bwMode="auto">
          <a:xfrm>
            <a:off x="2209800" y="5257800"/>
            <a:ext cx="138113" cy="150813"/>
          </a:xfrm>
          <a:custGeom>
            <a:avLst/>
            <a:gdLst>
              <a:gd name="T0" fmla="*/ 136525 w 87"/>
              <a:gd name="T1" fmla="*/ 149225 h 95"/>
              <a:gd name="T2" fmla="*/ 0 w 87"/>
              <a:gd name="T3" fmla="*/ 104775 h 95"/>
              <a:gd name="T4" fmla="*/ 112713 w 87"/>
              <a:gd name="T5" fmla="*/ 0 h 95"/>
              <a:gd name="T6" fmla="*/ 112713 w 87"/>
              <a:gd name="T7" fmla="*/ 9525 h 95"/>
              <a:gd name="T8" fmla="*/ 107950 w 87"/>
              <a:gd name="T9" fmla="*/ 17463 h 95"/>
              <a:gd name="T10" fmla="*/ 107950 w 87"/>
              <a:gd name="T11" fmla="*/ 36513 h 95"/>
              <a:gd name="T12" fmla="*/ 107950 w 87"/>
              <a:gd name="T13" fmla="*/ 44450 h 95"/>
              <a:gd name="T14" fmla="*/ 107950 w 87"/>
              <a:gd name="T15" fmla="*/ 60325 h 95"/>
              <a:gd name="T16" fmla="*/ 112713 w 87"/>
              <a:gd name="T17" fmla="*/ 68263 h 95"/>
              <a:gd name="T18" fmla="*/ 112713 w 87"/>
              <a:gd name="T19" fmla="*/ 87313 h 95"/>
              <a:gd name="T20" fmla="*/ 117475 w 87"/>
              <a:gd name="T21" fmla="*/ 92075 h 95"/>
              <a:gd name="T22" fmla="*/ 117475 w 87"/>
              <a:gd name="T23" fmla="*/ 104775 h 95"/>
              <a:gd name="T24" fmla="*/ 122238 w 87"/>
              <a:gd name="T25" fmla="*/ 119063 h 95"/>
              <a:gd name="T26" fmla="*/ 130175 w 87"/>
              <a:gd name="T27" fmla="*/ 131763 h 95"/>
              <a:gd name="T28" fmla="*/ 131763 w 87"/>
              <a:gd name="T29" fmla="*/ 139700 h 95"/>
              <a:gd name="T30" fmla="*/ 136525 w 87"/>
              <a:gd name="T31" fmla="*/ 149225 h 9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"/>
              <a:gd name="T49" fmla="*/ 0 h 95"/>
              <a:gd name="T50" fmla="*/ 87 w 87"/>
              <a:gd name="T51" fmla="*/ 95 h 9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" h="95">
                <a:moveTo>
                  <a:pt x="86" y="94"/>
                </a:moveTo>
                <a:lnTo>
                  <a:pt x="0" y="66"/>
                </a:lnTo>
                <a:lnTo>
                  <a:pt x="71" y="0"/>
                </a:lnTo>
                <a:lnTo>
                  <a:pt x="71" y="6"/>
                </a:lnTo>
                <a:lnTo>
                  <a:pt x="68" y="11"/>
                </a:lnTo>
                <a:lnTo>
                  <a:pt x="68" y="23"/>
                </a:lnTo>
                <a:lnTo>
                  <a:pt x="68" y="28"/>
                </a:lnTo>
                <a:lnTo>
                  <a:pt x="68" y="38"/>
                </a:lnTo>
                <a:lnTo>
                  <a:pt x="71" y="43"/>
                </a:lnTo>
                <a:lnTo>
                  <a:pt x="71" y="55"/>
                </a:lnTo>
                <a:lnTo>
                  <a:pt x="74" y="58"/>
                </a:lnTo>
                <a:lnTo>
                  <a:pt x="74" y="66"/>
                </a:lnTo>
                <a:lnTo>
                  <a:pt x="77" y="75"/>
                </a:lnTo>
                <a:lnTo>
                  <a:pt x="82" y="83"/>
                </a:lnTo>
                <a:lnTo>
                  <a:pt x="83" y="88"/>
                </a:lnTo>
                <a:lnTo>
                  <a:pt x="86" y="94"/>
                </a:lnTo>
              </a:path>
            </a:pathLst>
          </a:custGeom>
          <a:solidFill>
            <a:srgbClr val="F57FD6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Line 51"/>
          <p:cNvSpPr>
            <a:spLocks noChangeShapeType="1"/>
          </p:cNvSpPr>
          <p:nvPr/>
        </p:nvSpPr>
        <p:spPr bwMode="auto">
          <a:xfrm>
            <a:off x="4489450" y="5256213"/>
            <a:ext cx="0" cy="773112"/>
          </a:xfrm>
          <a:prstGeom prst="lin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Line 52"/>
          <p:cNvSpPr>
            <a:spLocks noChangeShapeType="1"/>
          </p:cNvSpPr>
          <p:nvPr/>
        </p:nvSpPr>
        <p:spPr bwMode="auto">
          <a:xfrm>
            <a:off x="4591050" y="5295900"/>
            <a:ext cx="0" cy="784225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Line 53"/>
          <p:cNvSpPr>
            <a:spLocks noChangeShapeType="1"/>
          </p:cNvSpPr>
          <p:nvPr/>
        </p:nvSpPr>
        <p:spPr bwMode="auto">
          <a:xfrm>
            <a:off x="3814763" y="6203950"/>
            <a:ext cx="1608137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Freeform 54"/>
          <p:cNvSpPr>
            <a:spLocks/>
          </p:cNvSpPr>
          <p:nvPr/>
        </p:nvSpPr>
        <p:spPr bwMode="auto">
          <a:xfrm>
            <a:off x="5486400" y="6096000"/>
            <a:ext cx="150813" cy="222250"/>
          </a:xfrm>
          <a:custGeom>
            <a:avLst/>
            <a:gdLst>
              <a:gd name="T0" fmla="*/ 0 w 95"/>
              <a:gd name="T1" fmla="*/ 0 h 140"/>
              <a:gd name="T2" fmla="*/ 149225 w 95"/>
              <a:gd name="T3" fmla="*/ 104775 h 140"/>
              <a:gd name="T4" fmla="*/ 0 w 95"/>
              <a:gd name="T5" fmla="*/ 220663 h 140"/>
              <a:gd name="T6" fmla="*/ 0 w 95"/>
              <a:gd name="T7" fmla="*/ 0 h 140"/>
              <a:gd name="T8" fmla="*/ 0 60000 65536"/>
              <a:gd name="T9" fmla="*/ 0 60000 65536"/>
              <a:gd name="T10" fmla="*/ 0 60000 65536"/>
              <a:gd name="T11" fmla="*/ 0 60000 65536"/>
              <a:gd name="T12" fmla="*/ 0 w 95"/>
              <a:gd name="T13" fmla="*/ 0 h 140"/>
              <a:gd name="T14" fmla="*/ 95 w 95"/>
              <a:gd name="T15" fmla="*/ 140 h 1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5" h="140">
                <a:moveTo>
                  <a:pt x="0" y="0"/>
                </a:moveTo>
                <a:lnTo>
                  <a:pt x="94" y="66"/>
                </a:lnTo>
                <a:lnTo>
                  <a:pt x="0" y="139"/>
                </a:lnTo>
                <a:lnTo>
                  <a:pt x="0" y="0"/>
                </a:lnTo>
              </a:path>
            </a:pathLst>
          </a:custGeom>
          <a:solidFill>
            <a:srgbClr val="CDCDC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Rectangle 55"/>
          <p:cNvSpPr>
            <a:spLocks noChangeArrowheads="1"/>
          </p:cNvSpPr>
          <p:nvPr/>
        </p:nvSpPr>
        <p:spPr bwMode="auto">
          <a:xfrm>
            <a:off x="4441825" y="6318250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Line 56"/>
          <p:cNvSpPr>
            <a:spLocks noChangeShapeType="1"/>
          </p:cNvSpPr>
          <p:nvPr/>
        </p:nvSpPr>
        <p:spPr bwMode="auto">
          <a:xfrm>
            <a:off x="6521450" y="6203950"/>
            <a:ext cx="1608138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Freeform 57"/>
          <p:cNvSpPr>
            <a:spLocks/>
          </p:cNvSpPr>
          <p:nvPr/>
        </p:nvSpPr>
        <p:spPr bwMode="auto">
          <a:xfrm>
            <a:off x="8229600" y="6096000"/>
            <a:ext cx="128588" cy="225425"/>
          </a:xfrm>
          <a:custGeom>
            <a:avLst/>
            <a:gdLst>
              <a:gd name="T0" fmla="*/ 0 w 81"/>
              <a:gd name="T1" fmla="*/ 0 h 142"/>
              <a:gd name="T2" fmla="*/ 127000 w 81"/>
              <a:gd name="T3" fmla="*/ 106363 h 142"/>
              <a:gd name="T4" fmla="*/ 0 w 81"/>
              <a:gd name="T5" fmla="*/ 223838 h 142"/>
              <a:gd name="T6" fmla="*/ 0 w 81"/>
              <a:gd name="T7" fmla="*/ 0 h 142"/>
              <a:gd name="T8" fmla="*/ 0 60000 65536"/>
              <a:gd name="T9" fmla="*/ 0 60000 65536"/>
              <a:gd name="T10" fmla="*/ 0 60000 65536"/>
              <a:gd name="T11" fmla="*/ 0 60000 65536"/>
              <a:gd name="T12" fmla="*/ 0 w 81"/>
              <a:gd name="T13" fmla="*/ 0 h 142"/>
              <a:gd name="T14" fmla="*/ 81 w 81"/>
              <a:gd name="T15" fmla="*/ 142 h 14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" h="142">
                <a:moveTo>
                  <a:pt x="0" y="0"/>
                </a:moveTo>
                <a:lnTo>
                  <a:pt x="80" y="67"/>
                </a:lnTo>
                <a:lnTo>
                  <a:pt x="0" y="141"/>
                </a:lnTo>
                <a:lnTo>
                  <a:pt x="0" y="0"/>
                </a:lnTo>
              </a:path>
            </a:pathLst>
          </a:custGeom>
          <a:solidFill>
            <a:srgbClr val="CDCDC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58"/>
          <p:cNvSpPr>
            <a:spLocks noChangeArrowheads="1"/>
          </p:cNvSpPr>
          <p:nvPr/>
        </p:nvSpPr>
        <p:spPr bwMode="auto">
          <a:xfrm>
            <a:off x="7148513" y="6318250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Line 59"/>
          <p:cNvSpPr>
            <a:spLocks noChangeShapeType="1"/>
          </p:cNvSpPr>
          <p:nvPr/>
        </p:nvSpPr>
        <p:spPr bwMode="auto">
          <a:xfrm>
            <a:off x="995363" y="6203950"/>
            <a:ext cx="1606550" cy="0"/>
          </a:xfrm>
          <a:prstGeom prst="line">
            <a:avLst/>
          </a:prstGeom>
          <a:noFill/>
          <a:ln w="12700">
            <a:solidFill>
              <a:srgbClr val="CDCDC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Freeform 60"/>
          <p:cNvSpPr>
            <a:spLocks/>
          </p:cNvSpPr>
          <p:nvPr/>
        </p:nvSpPr>
        <p:spPr bwMode="auto">
          <a:xfrm>
            <a:off x="2667000" y="6096000"/>
            <a:ext cx="150813" cy="222250"/>
          </a:xfrm>
          <a:custGeom>
            <a:avLst/>
            <a:gdLst>
              <a:gd name="T0" fmla="*/ 0 w 95"/>
              <a:gd name="T1" fmla="*/ 0 h 140"/>
              <a:gd name="T2" fmla="*/ 149225 w 95"/>
              <a:gd name="T3" fmla="*/ 104775 h 140"/>
              <a:gd name="T4" fmla="*/ 0 w 95"/>
              <a:gd name="T5" fmla="*/ 220663 h 140"/>
              <a:gd name="T6" fmla="*/ 0 w 95"/>
              <a:gd name="T7" fmla="*/ 0 h 140"/>
              <a:gd name="T8" fmla="*/ 0 60000 65536"/>
              <a:gd name="T9" fmla="*/ 0 60000 65536"/>
              <a:gd name="T10" fmla="*/ 0 60000 65536"/>
              <a:gd name="T11" fmla="*/ 0 60000 65536"/>
              <a:gd name="T12" fmla="*/ 0 w 95"/>
              <a:gd name="T13" fmla="*/ 0 h 140"/>
              <a:gd name="T14" fmla="*/ 95 w 95"/>
              <a:gd name="T15" fmla="*/ 140 h 1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5" h="140">
                <a:moveTo>
                  <a:pt x="0" y="0"/>
                </a:moveTo>
                <a:lnTo>
                  <a:pt x="94" y="66"/>
                </a:lnTo>
                <a:lnTo>
                  <a:pt x="0" y="139"/>
                </a:lnTo>
                <a:lnTo>
                  <a:pt x="0" y="0"/>
                </a:lnTo>
              </a:path>
            </a:pathLst>
          </a:custGeom>
          <a:solidFill>
            <a:srgbClr val="CDCDCD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Rectangle 61"/>
          <p:cNvSpPr>
            <a:spLocks noChangeArrowheads="1"/>
          </p:cNvSpPr>
          <p:nvPr/>
        </p:nvSpPr>
        <p:spPr bwMode="auto">
          <a:xfrm>
            <a:off x="1622425" y="6318250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Rectangle 62"/>
          <p:cNvSpPr>
            <a:spLocks noChangeArrowheads="1"/>
          </p:cNvSpPr>
          <p:nvPr/>
        </p:nvSpPr>
        <p:spPr bwMode="auto">
          <a:xfrm>
            <a:off x="2266950" y="4768850"/>
            <a:ext cx="7778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800" b="1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Mode</a:t>
            </a:r>
          </a:p>
        </p:txBody>
      </p:sp>
    </p:spTree>
    <p:extLst>
      <p:ext uri="{BB962C8B-B14F-4D97-AF65-F5344CB8AC3E}">
        <p14:creationId xmlns:p14="http://schemas.microsoft.com/office/powerpoint/2010/main" val="419744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2840038" y="4979988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58"/>
          <p:cNvSpPr>
            <a:spLocks noChangeArrowheads="1"/>
          </p:cNvSpPr>
          <p:nvPr/>
        </p:nvSpPr>
        <p:spPr bwMode="auto">
          <a:xfrm>
            <a:off x="7148513" y="6318250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88640"/>
            <a:ext cx="77724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5400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Formas</a:t>
            </a:r>
            <a:endParaRPr lang="en-US" sz="5400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CuadroTexto"/>
              <p:cNvSpPr txBox="1"/>
              <p:nvPr/>
            </p:nvSpPr>
            <p:spPr>
              <a:xfrm>
                <a:off x="539552" y="1628800"/>
                <a:ext cx="8352928" cy="43392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PE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Coeficiente de asimetría de Pearson:</a:t>
                </a:r>
              </a:p>
              <a:p>
                <a:r>
                  <a:rPr lang="es-PE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s-PE" sz="2800" dirty="0" smtClean="0">
                    <a:solidFill>
                      <a:srgbClr val="FFC000"/>
                    </a:solidFill>
                    <a:latin typeface="Times New Roman" pitchFamily="18" charset="0"/>
                    <a:cs typeface="Times New Roman" pitchFamily="18" charset="0"/>
                  </a:rPr>
                  <a:t>Paramétrico =  </a:t>
                </a:r>
                <a14:m>
                  <m:oMath xmlns:m="http://schemas.openxmlformats.org/officeDocument/2006/math">
                    <m:r>
                      <a:rPr lang="es-PE" sz="2800" b="0" i="1" smtClean="0">
                        <a:solidFill>
                          <a:srgbClr val="FFC000"/>
                        </a:solidFill>
                        <a:latin typeface="Cambria Math"/>
                        <a:cs typeface="Times New Roman" pitchFamily="18" charset="0"/>
                      </a:rPr>
                      <m:t>𝐴𝑠</m:t>
                    </m:r>
                    <m:r>
                      <a:rPr lang="es-PE" sz="2800" b="0" i="1" smtClean="0">
                        <a:solidFill>
                          <a:srgbClr val="FFC000"/>
                        </a:solidFill>
                        <a:latin typeface="Cambria Math"/>
                        <a:cs typeface="Times New Roman" pitchFamily="18" charset="0"/>
                      </a:rPr>
                      <m:t> =  </m:t>
                    </m:r>
                    <m:f>
                      <m:fPr>
                        <m:ctrlPr>
                          <a:rPr lang="es-PE" sz="2800" b="0" i="1" smtClean="0">
                            <a:solidFill>
                              <a:srgbClr val="FFC000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s-PE" sz="2800" b="0" i="1" smtClean="0">
                            <a:solidFill>
                              <a:srgbClr val="FFC000"/>
                            </a:solidFill>
                            <a:latin typeface="Cambria Math"/>
                            <a:cs typeface="Times New Roman" pitchFamily="18" charset="0"/>
                          </a:rPr>
                          <m:t>3(</m:t>
                        </m:r>
                        <m:r>
                          <a:rPr lang="es-PE" sz="28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𝜇</m:t>
                        </m:r>
                        <m:r>
                          <a:rPr lang="es-PE" sz="28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−</m:t>
                        </m:r>
                        <m:r>
                          <a:rPr lang="es-PE" sz="28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𝑀𝑒</m:t>
                        </m:r>
                        <m:r>
                          <a:rPr lang="es-PE" sz="28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s-PE" sz="2800" b="0" i="1" smtClean="0">
                            <a:solidFill>
                              <a:srgbClr val="FFC000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𝜎</m:t>
                        </m:r>
                      </m:den>
                    </m:f>
                  </m:oMath>
                </a14:m>
                <a:endParaRPr lang="es-ES" sz="28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endParaRPr lang="es-PE" sz="28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s-PE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s-PE" sz="2800" dirty="0" smtClean="0">
                    <a:solidFill>
                      <a:schemeClr val="accent3"/>
                    </a:solidFill>
                    <a:latin typeface="Times New Roman" pitchFamily="18" charset="0"/>
                    <a:cs typeface="Times New Roman" pitchFamily="18" charset="0"/>
                  </a:rPr>
                  <a:t>Muestral      =  as    =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PE" sz="2800" i="1" smtClean="0">
                            <a:solidFill>
                              <a:schemeClr val="accent3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s-PE" sz="2800" b="0" i="1" smtClean="0">
                            <a:solidFill>
                              <a:schemeClr val="accent3"/>
                            </a:solidFill>
                            <a:latin typeface="Cambria Math"/>
                            <a:cs typeface="Times New Roman" pitchFamily="18" charset="0"/>
                          </a:rPr>
                          <m:t>3(</m:t>
                        </m:r>
                        <m:r>
                          <a:rPr lang="es-PE" sz="2800" b="0" i="1" smtClean="0">
                            <a:solidFill>
                              <a:schemeClr val="accent3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𝜇</m:t>
                        </m:r>
                        <m:r>
                          <a:rPr lang="es-PE" sz="2800" b="0" i="1" smtClean="0">
                            <a:solidFill>
                              <a:schemeClr val="accent3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 −</m:t>
                        </m:r>
                        <m:r>
                          <a:rPr lang="es-PE" sz="2800" b="0" i="1" smtClean="0">
                            <a:solidFill>
                              <a:schemeClr val="accent3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𝑚𝑒</m:t>
                        </m:r>
                        <m:r>
                          <a:rPr lang="es-PE" sz="2800" b="0" i="1" smtClean="0">
                            <a:solidFill>
                              <a:schemeClr val="accent3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s-PE" sz="2800" b="0" i="1" smtClean="0">
                            <a:solidFill>
                              <a:schemeClr val="accent3"/>
                            </a:solidFill>
                            <a:latin typeface="Cambria Math"/>
                            <a:cs typeface="Times New Roman" pitchFamily="18" charset="0"/>
                          </a:rPr>
                          <m:t>𝑠</m:t>
                        </m:r>
                      </m:den>
                    </m:f>
                  </m:oMath>
                </a14:m>
                <a:endParaRPr lang="es-ES" sz="2800" dirty="0" smtClean="0">
                  <a:solidFill>
                    <a:schemeClr val="accent3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s-PE" sz="28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Observaciones: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s-PE" sz="2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Si as = 0 entonces la distribución es simétrica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s-PE" sz="2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Si as &lt; 0 entonces la distribución es asimétrica negativa o a la izquierda</a:t>
                </a:r>
              </a:p>
              <a:p>
                <a:pPr marL="342900" indent="-342900">
                  <a:buFont typeface="Arial" pitchFamily="34" charset="0"/>
                  <a:buChar char="•"/>
                </a:pPr>
                <a:r>
                  <a:rPr lang="es-PE" sz="2200" dirty="0" smtClean="0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rPr>
                  <a:t>Si as &gt; 0 entonces la distribución es asimétrica positiva o a la derecha.</a:t>
                </a:r>
                <a:endParaRPr lang="es-ES" sz="2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2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52" y="1628800"/>
                <a:ext cx="8352928" cy="4339265"/>
              </a:xfrm>
              <a:prstGeom prst="rect">
                <a:avLst/>
              </a:prstGeom>
              <a:blipFill rotWithShape="1">
                <a:blip r:embed="rId2"/>
                <a:stretch>
                  <a:fillRect l="-1533" t="-1404" b="-182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832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2840038" y="4979988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58"/>
          <p:cNvSpPr>
            <a:spLocks noChangeArrowheads="1"/>
          </p:cNvSpPr>
          <p:nvPr/>
        </p:nvSpPr>
        <p:spPr bwMode="auto">
          <a:xfrm>
            <a:off x="7148513" y="6318250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16632"/>
            <a:ext cx="7772400" cy="1143000"/>
          </a:xfrm>
          <a:noFill/>
        </p:spPr>
        <p:txBody>
          <a:bodyPr/>
          <a:lstStyle/>
          <a:p>
            <a:pPr>
              <a:lnSpc>
                <a:spcPct val="95000"/>
              </a:lnSpc>
            </a:pPr>
            <a:r>
              <a:rPr lang="en-US" sz="48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Gráfica</a:t>
            </a:r>
            <a:r>
              <a:rPr lang="en-US" sz="4800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800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Cajas</a:t>
            </a:r>
            <a:endParaRPr lang="en-US" sz="4800" b="1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905000"/>
            <a:ext cx="7315200" cy="4114800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Grafica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los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Usando</a:t>
            </a: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	5-Números </a:t>
            </a: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Resúmen</a:t>
            </a:r>
            <a:endParaRPr lang="en-US" b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Freeform 4"/>
          <p:cNvSpPr>
            <a:spLocks/>
          </p:cNvSpPr>
          <p:nvPr/>
        </p:nvSpPr>
        <p:spPr bwMode="auto">
          <a:xfrm>
            <a:off x="2960688" y="4213225"/>
            <a:ext cx="2516187" cy="504825"/>
          </a:xfrm>
          <a:custGeom>
            <a:avLst/>
            <a:gdLst>
              <a:gd name="T0" fmla="*/ 0 w 1585"/>
              <a:gd name="T1" fmla="*/ 503238 h 318"/>
              <a:gd name="T2" fmla="*/ 2514600 w 1585"/>
              <a:gd name="T3" fmla="*/ 503238 h 318"/>
              <a:gd name="T4" fmla="*/ 2514600 w 1585"/>
              <a:gd name="T5" fmla="*/ 0 h 318"/>
              <a:gd name="T6" fmla="*/ 0 w 1585"/>
              <a:gd name="T7" fmla="*/ 0 h 318"/>
              <a:gd name="T8" fmla="*/ 0 w 1585"/>
              <a:gd name="T9" fmla="*/ 503238 h 3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85"/>
              <a:gd name="T16" fmla="*/ 0 h 318"/>
              <a:gd name="T17" fmla="*/ 1585 w 1585"/>
              <a:gd name="T18" fmla="*/ 318 h 3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85" h="318">
                <a:moveTo>
                  <a:pt x="0" y="317"/>
                </a:moveTo>
                <a:lnTo>
                  <a:pt x="1584" y="317"/>
                </a:lnTo>
                <a:lnTo>
                  <a:pt x="1584" y="0"/>
                </a:lnTo>
                <a:lnTo>
                  <a:pt x="0" y="0"/>
                </a:lnTo>
                <a:lnTo>
                  <a:pt x="0" y="317"/>
                </a:lnTo>
              </a:path>
            </a:pathLst>
          </a:custGeom>
          <a:noFill/>
          <a:ln w="254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V="1">
            <a:off x="4217988" y="3938588"/>
            <a:ext cx="0" cy="10509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>
            <a:off x="1825625" y="5257800"/>
            <a:ext cx="5156200" cy="0"/>
          </a:xfrm>
          <a:prstGeom prst="line">
            <a:avLst/>
          </a:prstGeom>
          <a:noFill/>
          <a:ln w="25400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430588" y="3468688"/>
            <a:ext cx="1474764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788025" y="4495800"/>
            <a:ext cx="574675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1809750" y="4495800"/>
            <a:ext cx="908050" cy="0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411288" y="5292725"/>
            <a:ext cx="394340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547938" y="5292725"/>
            <a:ext cx="500138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6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3805238" y="5292725"/>
            <a:ext cx="500138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8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945063" y="5292725"/>
            <a:ext cx="711734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10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6400800" y="5257800"/>
            <a:ext cx="605936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dirty="0">
                <a:solidFill>
                  <a:schemeClr val="accent1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V="1">
            <a:off x="6629400" y="3941763"/>
            <a:ext cx="0" cy="10255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flipV="1">
            <a:off x="1524000" y="3941763"/>
            <a:ext cx="0" cy="10255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5137150" y="3468688"/>
            <a:ext cx="506413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5462588" y="3736975"/>
            <a:ext cx="323808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5621338" y="3992563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2622550" y="3468688"/>
            <a:ext cx="506413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947988" y="3736975"/>
            <a:ext cx="323808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3106738" y="3992563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6330950" y="3468688"/>
            <a:ext cx="440827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i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6608763" y="3736975"/>
            <a:ext cx="929486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200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largest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7448550" y="3992563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203325" y="3468688"/>
            <a:ext cx="440827" cy="597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3300" i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1517650" y="3727450"/>
            <a:ext cx="1106073" cy="428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200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smallest</a:t>
            </a: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2513013" y="3992563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29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5"/>
          <p:cNvSpPr>
            <a:spLocks noChangeArrowheads="1"/>
          </p:cNvSpPr>
          <p:nvPr/>
        </p:nvSpPr>
        <p:spPr bwMode="auto">
          <a:xfrm>
            <a:off x="2840038" y="4979988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58"/>
          <p:cNvSpPr>
            <a:spLocks noChangeArrowheads="1"/>
          </p:cNvSpPr>
          <p:nvPr/>
        </p:nvSpPr>
        <p:spPr bwMode="auto">
          <a:xfrm>
            <a:off x="7148513" y="6318250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noFill/>
        </p:spPr>
        <p:txBody>
          <a:bodyPr>
            <a:normAutofit fontScale="90000"/>
          </a:bodyPr>
          <a:lstStyle/>
          <a:p>
            <a:pPr>
              <a:lnSpc>
                <a:spcPct val="95000"/>
              </a:lnSpc>
            </a:pPr>
            <a:r>
              <a:rPr lang="en-US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Formas</a:t>
            </a:r>
            <a:r>
              <a:rPr lang="en-US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Disrtubución</a:t>
            </a:r>
            <a:r>
              <a:rPr lang="en-US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&amp; </a:t>
            </a:r>
            <a:br>
              <a:rPr lang="en-US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Gráfico</a:t>
            </a:r>
            <a:r>
              <a:rPr lang="en-US" b="1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b="1" i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Cajas</a:t>
            </a:r>
            <a:endParaRPr lang="en-US" b="1" i="1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6188075" y="2354263"/>
            <a:ext cx="1567738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Right-Skewed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654050" y="2354263"/>
            <a:ext cx="1426674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Left-Skewed</a:t>
            </a: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660775" y="2354263"/>
            <a:ext cx="1259961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Symmetric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3470275" y="2865438"/>
            <a:ext cx="358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i="1">
                <a:solidFill>
                  <a:srgbClr val="C3F777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648075" y="3013075"/>
            <a:ext cx="259687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>
                <a:solidFill>
                  <a:srgbClr val="C3F777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733800" y="2865438"/>
            <a:ext cx="244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798888" y="2865438"/>
            <a:ext cx="413576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4056063" y="2865438"/>
            <a:ext cx="9683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4854575" y="2865438"/>
            <a:ext cx="244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4919663" y="2865438"/>
            <a:ext cx="244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4983163" y="2865438"/>
            <a:ext cx="358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i="1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5162550" y="3013075"/>
            <a:ext cx="259687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887413" y="2860675"/>
            <a:ext cx="358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i="1">
                <a:solidFill>
                  <a:srgbClr val="C3F777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19" name="Rectangle 16"/>
          <p:cNvSpPr>
            <a:spLocks noChangeArrowheads="1"/>
          </p:cNvSpPr>
          <p:nvPr/>
        </p:nvSpPr>
        <p:spPr bwMode="auto">
          <a:xfrm>
            <a:off x="1065213" y="3006725"/>
            <a:ext cx="259687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>
                <a:solidFill>
                  <a:srgbClr val="C3F777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1150938" y="286067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C3F777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1281113" y="2860675"/>
            <a:ext cx="9683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2079625" y="2860675"/>
            <a:ext cx="3079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2208213" y="2860675"/>
            <a:ext cx="36228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2386013" y="3006725"/>
            <a:ext cx="259687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2476500" y="3148013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6297613" y="2865438"/>
            <a:ext cx="358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i="1">
                <a:solidFill>
                  <a:srgbClr val="C3F777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6470650" y="3041650"/>
            <a:ext cx="259687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>
                <a:solidFill>
                  <a:srgbClr val="C3F777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6626225" y="2865438"/>
            <a:ext cx="2444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6691313" y="2865438"/>
            <a:ext cx="9683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Median</a:t>
            </a:r>
          </a:p>
        </p:txBody>
      </p:sp>
      <p:sp>
        <p:nvSpPr>
          <p:cNvPr id="31" name="Rectangle 27"/>
          <p:cNvSpPr>
            <a:spLocks noChangeArrowheads="1"/>
          </p:cNvSpPr>
          <p:nvPr/>
        </p:nvSpPr>
        <p:spPr bwMode="auto">
          <a:xfrm>
            <a:off x="7489825" y="2865438"/>
            <a:ext cx="3079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7618413" y="2865438"/>
            <a:ext cx="3587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 i="1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33" name="Rectangle 29"/>
          <p:cNvSpPr>
            <a:spLocks noChangeArrowheads="1"/>
          </p:cNvSpPr>
          <p:nvPr/>
        </p:nvSpPr>
        <p:spPr bwMode="auto">
          <a:xfrm>
            <a:off x="7796213" y="3013075"/>
            <a:ext cx="259687" cy="274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200" b="1">
                <a:solidFill>
                  <a:srgbClr val="66FFCC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34" name="Rectangle 30"/>
          <p:cNvSpPr>
            <a:spLocks noChangeArrowheads="1"/>
          </p:cNvSpPr>
          <p:nvPr/>
        </p:nvSpPr>
        <p:spPr bwMode="auto">
          <a:xfrm>
            <a:off x="7886700" y="3154363"/>
            <a:ext cx="184150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Line 31"/>
          <p:cNvSpPr>
            <a:spLocks noChangeShapeType="1"/>
          </p:cNvSpPr>
          <p:nvPr/>
        </p:nvSpPr>
        <p:spPr bwMode="auto">
          <a:xfrm>
            <a:off x="6705600" y="3852863"/>
            <a:ext cx="0" cy="388937"/>
          </a:xfrm>
          <a:prstGeom prst="line">
            <a:avLst/>
          </a:prstGeom>
          <a:noFill/>
          <a:ln w="25400">
            <a:solidFill>
              <a:srgbClr val="C3F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7086600" y="3457575"/>
            <a:ext cx="0" cy="78422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>
            <a:off x="7648575" y="4238625"/>
            <a:ext cx="0" cy="1588"/>
          </a:xfrm>
          <a:prstGeom prst="line">
            <a:avLst/>
          </a:prstGeom>
          <a:noFill/>
          <a:ln w="25400">
            <a:solidFill>
              <a:srgbClr val="00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34"/>
          <p:cNvSpPr>
            <a:spLocks noChangeShapeType="1"/>
          </p:cNvSpPr>
          <p:nvPr/>
        </p:nvSpPr>
        <p:spPr bwMode="auto">
          <a:xfrm>
            <a:off x="2209800" y="3776663"/>
            <a:ext cx="0" cy="5413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Line 35"/>
          <p:cNvSpPr>
            <a:spLocks noChangeShapeType="1"/>
          </p:cNvSpPr>
          <p:nvPr/>
        </p:nvSpPr>
        <p:spPr bwMode="auto">
          <a:xfrm>
            <a:off x="1828800" y="3609975"/>
            <a:ext cx="0" cy="70802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Line 36"/>
          <p:cNvSpPr>
            <a:spLocks noChangeShapeType="1"/>
          </p:cNvSpPr>
          <p:nvPr/>
        </p:nvSpPr>
        <p:spPr bwMode="auto">
          <a:xfrm>
            <a:off x="1295400" y="4157663"/>
            <a:ext cx="0" cy="147637"/>
          </a:xfrm>
          <a:prstGeom prst="line">
            <a:avLst/>
          </a:prstGeom>
          <a:noFill/>
          <a:ln w="25400">
            <a:solidFill>
              <a:srgbClr val="C3F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Line 37"/>
          <p:cNvSpPr>
            <a:spLocks noChangeShapeType="1"/>
          </p:cNvSpPr>
          <p:nvPr/>
        </p:nvSpPr>
        <p:spPr bwMode="auto">
          <a:xfrm>
            <a:off x="4532313" y="3311525"/>
            <a:ext cx="1587" cy="923925"/>
          </a:xfrm>
          <a:prstGeom prst="line">
            <a:avLst/>
          </a:prstGeom>
          <a:noFill/>
          <a:ln w="254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H="1">
            <a:off x="7572375" y="3279775"/>
            <a:ext cx="339725" cy="460375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Freeform 39"/>
          <p:cNvSpPr>
            <a:spLocks/>
          </p:cNvSpPr>
          <p:nvPr/>
        </p:nvSpPr>
        <p:spPr bwMode="auto">
          <a:xfrm>
            <a:off x="7543800" y="3810000"/>
            <a:ext cx="150813" cy="150813"/>
          </a:xfrm>
          <a:custGeom>
            <a:avLst/>
            <a:gdLst>
              <a:gd name="T0" fmla="*/ 149225 w 95"/>
              <a:gd name="T1" fmla="*/ 17463 h 95"/>
              <a:gd name="T2" fmla="*/ 55563 w 95"/>
              <a:gd name="T3" fmla="*/ 149225 h 95"/>
              <a:gd name="T4" fmla="*/ 0 w 95"/>
              <a:gd name="T5" fmla="*/ 0 h 95"/>
              <a:gd name="T6" fmla="*/ 11113 w 95"/>
              <a:gd name="T7" fmla="*/ 4763 h 95"/>
              <a:gd name="T8" fmla="*/ 25400 w 95"/>
              <a:gd name="T9" fmla="*/ 11113 h 95"/>
              <a:gd name="T10" fmla="*/ 36513 w 95"/>
              <a:gd name="T11" fmla="*/ 12700 h 95"/>
              <a:gd name="T12" fmla="*/ 44450 w 95"/>
              <a:gd name="T13" fmla="*/ 17463 h 95"/>
              <a:gd name="T14" fmla="*/ 55563 w 95"/>
              <a:gd name="T15" fmla="*/ 23813 h 95"/>
              <a:gd name="T16" fmla="*/ 66675 w 95"/>
              <a:gd name="T17" fmla="*/ 23813 h 95"/>
              <a:gd name="T18" fmla="*/ 77788 w 95"/>
              <a:gd name="T19" fmla="*/ 28575 h 95"/>
              <a:gd name="T20" fmla="*/ 92075 w 95"/>
              <a:gd name="T21" fmla="*/ 28575 h 95"/>
              <a:gd name="T22" fmla="*/ 103188 w 95"/>
              <a:gd name="T23" fmla="*/ 28575 h 95"/>
              <a:gd name="T24" fmla="*/ 115888 w 95"/>
              <a:gd name="T25" fmla="*/ 28575 h 95"/>
              <a:gd name="T26" fmla="*/ 127000 w 95"/>
              <a:gd name="T27" fmla="*/ 23813 h 95"/>
              <a:gd name="T28" fmla="*/ 138113 w 95"/>
              <a:gd name="T29" fmla="*/ 23813 h 95"/>
              <a:gd name="T30" fmla="*/ 149225 w 95"/>
              <a:gd name="T31" fmla="*/ 17463 h 9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5"/>
              <a:gd name="T49" fmla="*/ 0 h 95"/>
              <a:gd name="T50" fmla="*/ 95 w 95"/>
              <a:gd name="T51" fmla="*/ 95 h 9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5" h="95">
                <a:moveTo>
                  <a:pt x="94" y="11"/>
                </a:moveTo>
                <a:lnTo>
                  <a:pt x="35" y="94"/>
                </a:lnTo>
                <a:lnTo>
                  <a:pt x="0" y="0"/>
                </a:lnTo>
                <a:lnTo>
                  <a:pt x="7" y="3"/>
                </a:lnTo>
                <a:lnTo>
                  <a:pt x="16" y="7"/>
                </a:lnTo>
                <a:lnTo>
                  <a:pt x="23" y="8"/>
                </a:lnTo>
                <a:lnTo>
                  <a:pt x="28" y="11"/>
                </a:lnTo>
                <a:lnTo>
                  <a:pt x="35" y="15"/>
                </a:lnTo>
                <a:lnTo>
                  <a:pt x="42" y="15"/>
                </a:lnTo>
                <a:lnTo>
                  <a:pt x="49" y="18"/>
                </a:lnTo>
                <a:lnTo>
                  <a:pt x="58" y="18"/>
                </a:lnTo>
                <a:lnTo>
                  <a:pt x="65" y="18"/>
                </a:lnTo>
                <a:lnTo>
                  <a:pt x="73" y="18"/>
                </a:lnTo>
                <a:lnTo>
                  <a:pt x="80" y="15"/>
                </a:lnTo>
                <a:lnTo>
                  <a:pt x="87" y="15"/>
                </a:lnTo>
                <a:lnTo>
                  <a:pt x="94" y="11"/>
                </a:lnTo>
              </a:path>
            </a:pathLst>
          </a:custGeom>
          <a:solidFill>
            <a:schemeClr val="accent1"/>
          </a:solidFill>
          <a:ln w="12700" cap="rnd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H="1">
            <a:off x="7191375" y="3203575"/>
            <a:ext cx="339725" cy="85725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Freeform 41"/>
          <p:cNvSpPr>
            <a:spLocks/>
          </p:cNvSpPr>
          <p:nvPr/>
        </p:nvSpPr>
        <p:spPr bwMode="auto">
          <a:xfrm>
            <a:off x="7162800" y="3276600"/>
            <a:ext cx="150813" cy="150813"/>
          </a:xfrm>
          <a:custGeom>
            <a:avLst/>
            <a:gdLst>
              <a:gd name="T0" fmla="*/ 149225 w 95"/>
              <a:gd name="T1" fmla="*/ 65088 h 95"/>
              <a:gd name="T2" fmla="*/ 0 w 95"/>
              <a:gd name="T3" fmla="*/ 149225 h 95"/>
              <a:gd name="T4" fmla="*/ 6350 w 95"/>
              <a:gd name="T5" fmla="*/ 0 h 95"/>
              <a:gd name="T6" fmla="*/ 12700 w 95"/>
              <a:gd name="T7" fmla="*/ 9525 h 95"/>
              <a:gd name="T8" fmla="*/ 19050 w 95"/>
              <a:gd name="T9" fmla="*/ 17463 h 95"/>
              <a:gd name="T10" fmla="*/ 31750 w 95"/>
              <a:gd name="T11" fmla="*/ 22225 h 95"/>
              <a:gd name="T12" fmla="*/ 38100 w 95"/>
              <a:gd name="T13" fmla="*/ 31750 h 95"/>
              <a:gd name="T14" fmla="*/ 46038 w 95"/>
              <a:gd name="T15" fmla="*/ 38100 h 95"/>
              <a:gd name="T16" fmla="*/ 61913 w 95"/>
              <a:gd name="T17" fmla="*/ 44450 h 95"/>
              <a:gd name="T18" fmla="*/ 74613 w 95"/>
              <a:gd name="T19" fmla="*/ 47625 h 95"/>
              <a:gd name="T20" fmla="*/ 87313 w 95"/>
              <a:gd name="T21" fmla="*/ 52388 h 95"/>
              <a:gd name="T22" fmla="*/ 93663 w 95"/>
              <a:gd name="T23" fmla="*/ 57150 h 95"/>
              <a:gd name="T24" fmla="*/ 112713 w 95"/>
              <a:gd name="T25" fmla="*/ 61913 h 95"/>
              <a:gd name="T26" fmla="*/ 120650 w 95"/>
              <a:gd name="T27" fmla="*/ 61913 h 95"/>
              <a:gd name="T28" fmla="*/ 136525 w 95"/>
              <a:gd name="T29" fmla="*/ 61913 h 95"/>
              <a:gd name="T30" fmla="*/ 149225 w 95"/>
              <a:gd name="T31" fmla="*/ 65088 h 9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5"/>
              <a:gd name="T49" fmla="*/ 0 h 95"/>
              <a:gd name="T50" fmla="*/ 95 w 95"/>
              <a:gd name="T51" fmla="*/ 95 h 9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5" h="95">
                <a:moveTo>
                  <a:pt x="94" y="41"/>
                </a:moveTo>
                <a:lnTo>
                  <a:pt x="0" y="94"/>
                </a:lnTo>
                <a:lnTo>
                  <a:pt x="4" y="0"/>
                </a:lnTo>
                <a:lnTo>
                  <a:pt x="8" y="6"/>
                </a:lnTo>
                <a:lnTo>
                  <a:pt x="12" y="11"/>
                </a:lnTo>
                <a:lnTo>
                  <a:pt x="20" y="14"/>
                </a:lnTo>
                <a:lnTo>
                  <a:pt x="24" y="20"/>
                </a:lnTo>
                <a:lnTo>
                  <a:pt x="29" y="24"/>
                </a:lnTo>
                <a:lnTo>
                  <a:pt x="39" y="28"/>
                </a:lnTo>
                <a:lnTo>
                  <a:pt x="47" y="30"/>
                </a:lnTo>
                <a:lnTo>
                  <a:pt x="55" y="33"/>
                </a:lnTo>
                <a:lnTo>
                  <a:pt x="59" y="36"/>
                </a:lnTo>
                <a:lnTo>
                  <a:pt x="71" y="39"/>
                </a:lnTo>
                <a:lnTo>
                  <a:pt x="76" y="39"/>
                </a:lnTo>
                <a:lnTo>
                  <a:pt x="86" y="39"/>
                </a:lnTo>
                <a:lnTo>
                  <a:pt x="94" y="41"/>
                </a:lnTo>
              </a:path>
            </a:pathLst>
          </a:cu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Line 42"/>
          <p:cNvSpPr>
            <a:spLocks noChangeShapeType="1"/>
          </p:cNvSpPr>
          <p:nvPr/>
        </p:nvSpPr>
        <p:spPr bwMode="auto">
          <a:xfrm flipH="1">
            <a:off x="1663700" y="3273425"/>
            <a:ext cx="152400" cy="9525"/>
          </a:xfrm>
          <a:prstGeom prst="line">
            <a:avLst/>
          </a:prstGeom>
          <a:noFill/>
          <a:ln w="12700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Freeform 43"/>
          <p:cNvSpPr>
            <a:spLocks/>
          </p:cNvSpPr>
          <p:nvPr/>
        </p:nvSpPr>
        <p:spPr bwMode="auto">
          <a:xfrm>
            <a:off x="1600200" y="3352800"/>
            <a:ext cx="150813" cy="150813"/>
          </a:xfrm>
          <a:custGeom>
            <a:avLst/>
            <a:gdLst>
              <a:gd name="T0" fmla="*/ 149225 w 95"/>
              <a:gd name="T1" fmla="*/ 0 h 95"/>
              <a:gd name="T2" fmla="*/ 128588 w 95"/>
              <a:gd name="T3" fmla="*/ 149225 h 95"/>
              <a:gd name="T4" fmla="*/ 0 w 95"/>
              <a:gd name="T5" fmla="*/ 44450 h 95"/>
              <a:gd name="T6" fmla="*/ 12700 w 95"/>
              <a:gd name="T7" fmla="*/ 44450 h 95"/>
              <a:gd name="T8" fmla="*/ 23813 w 95"/>
              <a:gd name="T9" fmla="*/ 44450 h 95"/>
              <a:gd name="T10" fmla="*/ 36513 w 95"/>
              <a:gd name="T11" fmla="*/ 44450 h 95"/>
              <a:gd name="T12" fmla="*/ 50800 w 95"/>
              <a:gd name="T13" fmla="*/ 44450 h 95"/>
              <a:gd name="T14" fmla="*/ 63500 w 95"/>
              <a:gd name="T15" fmla="*/ 39688 h 95"/>
              <a:gd name="T16" fmla="*/ 77788 w 95"/>
              <a:gd name="T17" fmla="*/ 39688 h 95"/>
              <a:gd name="T18" fmla="*/ 87313 w 95"/>
              <a:gd name="T19" fmla="*/ 38100 h 95"/>
              <a:gd name="T20" fmla="*/ 95250 w 95"/>
              <a:gd name="T21" fmla="*/ 31750 h 95"/>
              <a:gd name="T22" fmla="*/ 114300 w 95"/>
              <a:gd name="T23" fmla="*/ 26988 h 95"/>
              <a:gd name="T24" fmla="*/ 122238 w 95"/>
              <a:gd name="T25" fmla="*/ 22225 h 95"/>
              <a:gd name="T26" fmla="*/ 134938 w 95"/>
              <a:gd name="T27" fmla="*/ 12700 h 95"/>
              <a:gd name="T28" fmla="*/ 142875 w 95"/>
              <a:gd name="T29" fmla="*/ 9525 h 95"/>
              <a:gd name="T30" fmla="*/ 149225 w 95"/>
              <a:gd name="T31" fmla="*/ 0 h 95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5"/>
              <a:gd name="T49" fmla="*/ 0 h 95"/>
              <a:gd name="T50" fmla="*/ 95 w 95"/>
              <a:gd name="T51" fmla="*/ 95 h 95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5" h="95">
                <a:moveTo>
                  <a:pt x="94" y="0"/>
                </a:moveTo>
                <a:lnTo>
                  <a:pt x="81" y="94"/>
                </a:lnTo>
                <a:lnTo>
                  <a:pt x="0" y="28"/>
                </a:lnTo>
                <a:lnTo>
                  <a:pt x="8" y="28"/>
                </a:lnTo>
                <a:lnTo>
                  <a:pt x="15" y="28"/>
                </a:lnTo>
                <a:lnTo>
                  <a:pt x="23" y="28"/>
                </a:lnTo>
                <a:lnTo>
                  <a:pt x="32" y="28"/>
                </a:lnTo>
                <a:lnTo>
                  <a:pt x="40" y="25"/>
                </a:lnTo>
                <a:lnTo>
                  <a:pt x="49" y="25"/>
                </a:lnTo>
                <a:lnTo>
                  <a:pt x="55" y="24"/>
                </a:lnTo>
                <a:lnTo>
                  <a:pt x="60" y="20"/>
                </a:lnTo>
                <a:lnTo>
                  <a:pt x="72" y="17"/>
                </a:lnTo>
                <a:lnTo>
                  <a:pt x="77" y="14"/>
                </a:lnTo>
                <a:lnTo>
                  <a:pt x="85" y="8"/>
                </a:lnTo>
                <a:lnTo>
                  <a:pt x="90" y="6"/>
                </a:lnTo>
                <a:lnTo>
                  <a:pt x="94" y="0"/>
                </a:lnTo>
              </a:path>
            </a:pathLst>
          </a:cu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Line 44"/>
          <p:cNvSpPr>
            <a:spLocks noChangeShapeType="1"/>
          </p:cNvSpPr>
          <p:nvPr/>
        </p:nvSpPr>
        <p:spPr bwMode="auto">
          <a:xfrm flipH="1">
            <a:off x="1093788" y="3346450"/>
            <a:ext cx="114300" cy="552450"/>
          </a:xfrm>
          <a:prstGeom prst="line">
            <a:avLst/>
          </a:prstGeom>
          <a:noFill/>
          <a:ln w="12700">
            <a:solidFill>
              <a:srgbClr val="C3F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Freeform 45"/>
          <p:cNvSpPr>
            <a:spLocks/>
          </p:cNvSpPr>
          <p:nvPr/>
        </p:nvSpPr>
        <p:spPr bwMode="auto">
          <a:xfrm>
            <a:off x="1066800" y="3962400"/>
            <a:ext cx="160338" cy="117475"/>
          </a:xfrm>
          <a:custGeom>
            <a:avLst/>
            <a:gdLst>
              <a:gd name="T0" fmla="*/ 158750 w 101"/>
              <a:gd name="T1" fmla="*/ 0 h 74"/>
              <a:gd name="T2" fmla="*/ 93663 w 101"/>
              <a:gd name="T3" fmla="*/ 115888 h 74"/>
              <a:gd name="T4" fmla="*/ 0 w 101"/>
              <a:gd name="T5" fmla="*/ 14288 h 74"/>
              <a:gd name="T6" fmla="*/ 11113 w 101"/>
              <a:gd name="T7" fmla="*/ 17462 h 74"/>
              <a:gd name="T8" fmla="*/ 23813 w 101"/>
              <a:gd name="T9" fmla="*/ 22225 h 74"/>
              <a:gd name="T10" fmla="*/ 34925 w 101"/>
              <a:gd name="T11" fmla="*/ 22225 h 74"/>
              <a:gd name="T12" fmla="*/ 50800 w 101"/>
              <a:gd name="T13" fmla="*/ 22225 h 74"/>
              <a:gd name="T14" fmla="*/ 61913 w 101"/>
              <a:gd name="T15" fmla="*/ 22225 h 74"/>
              <a:gd name="T16" fmla="*/ 76200 w 101"/>
              <a:gd name="T17" fmla="*/ 22225 h 74"/>
              <a:gd name="T18" fmla="*/ 88900 w 101"/>
              <a:gd name="T19" fmla="*/ 22225 h 74"/>
              <a:gd name="T20" fmla="*/ 93663 w 101"/>
              <a:gd name="T21" fmla="*/ 17462 h 74"/>
              <a:gd name="T22" fmla="*/ 111125 w 101"/>
              <a:gd name="T23" fmla="*/ 17462 h 74"/>
              <a:gd name="T24" fmla="*/ 120650 w 101"/>
              <a:gd name="T25" fmla="*/ 14288 h 74"/>
              <a:gd name="T26" fmla="*/ 131763 w 101"/>
              <a:gd name="T27" fmla="*/ 9525 h 74"/>
              <a:gd name="T28" fmla="*/ 147638 w 101"/>
              <a:gd name="T29" fmla="*/ 7937 h 74"/>
              <a:gd name="T30" fmla="*/ 158750 w 101"/>
              <a:gd name="T31" fmla="*/ 0 h 7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01"/>
              <a:gd name="T49" fmla="*/ 0 h 74"/>
              <a:gd name="T50" fmla="*/ 101 w 101"/>
              <a:gd name="T51" fmla="*/ 74 h 7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01" h="74">
                <a:moveTo>
                  <a:pt x="100" y="0"/>
                </a:moveTo>
                <a:lnTo>
                  <a:pt x="59" y="73"/>
                </a:lnTo>
                <a:lnTo>
                  <a:pt x="0" y="9"/>
                </a:lnTo>
                <a:lnTo>
                  <a:pt x="7" y="11"/>
                </a:lnTo>
                <a:lnTo>
                  <a:pt x="15" y="14"/>
                </a:lnTo>
                <a:lnTo>
                  <a:pt x="22" y="14"/>
                </a:lnTo>
                <a:lnTo>
                  <a:pt x="32" y="14"/>
                </a:lnTo>
                <a:lnTo>
                  <a:pt x="39" y="14"/>
                </a:lnTo>
                <a:lnTo>
                  <a:pt x="48" y="14"/>
                </a:lnTo>
                <a:lnTo>
                  <a:pt x="56" y="14"/>
                </a:lnTo>
                <a:lnTo>
                  <a:pt x="59" y="11"/>
                </a:lnTo>
                <a:lnTo>
                  <a:pt x="70" y="11"/>
                </a:lnTo>
                <a:lnTo>
                  <a:pt x="76" y="9"/>
                </a:lnTo>
                <a:lnTo>
                  <a:pt x="83" y="6"/>
                </a:lnTo>
                <a:lnTo>
                  <a:pt x="93" y="5"/>
                </a:lnTo>
                <a:lnTo>
                  <a:pt x="100" y="0"/>
                </a:lnTo>
              </a:path>
            </a:pathLst>
          </a:custGeom>
          <a:solidFill>
            <a:srgbClr val="B2F54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Line 46"/>
          <p:cNvSpPr>
            <a:spLocks noChangeShapeType="1"/>
          </p:cNvSpPr>
          <p:nvPr/>
        </p:nvSpPr>
        <p:spPr bwMode="auto">
          <a:xfrm>
            <a:off x="6496050" y="3346450"/>
            <a:ext cx="0" cy="339725"/>
          </a:xfrm>
          <a:prstGeom prst="line">
            <a:avLst/>
          </a:prstGeom>
          <a:noFill/>
          <a:ln w="12700">
            <a:solidFill>
              <a:srgbClr val="C3F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Freeform 47"/>
          <p:cNvSpPr>
            <a:spLocks/>
          </p:cNvSpPr>
          <p:nvPr/>
        </p:nvSpPr>
        <p:spPr bwMode="auto">
          <a:xfrm>
            <a:off x="6400800" y="3733800"/>
            <a:ext cx="150813" cy="96838"/>
          </a:xfrm>
          <a:custGeom>
            <a:avLst/>
            <a:gdLst>
              <a:gd name="T0" fmla="*/ 149225 w 95"/>
              <a:gd name="T1" fmla="*/ 0 h 61"/>
              <a:gd name="T2" fmla="*/ 71438 w 95"/>
              <a:gd name="T3" fmla="*/ 95250 h 61"/>
              <a:gd name="T4" fmla="*/ 0 w 95"/>
              <a:gd name="T5" fmla="*/ 0 h 61"/>
              <a:gd name="T6" fmla="*/ 11113 w 95"/>
              <a:gd name="T7" fmla="*/ 3175 h 61"/>
              <a:gd name="T8" fmla="*/ 19050 w 95"/>
              <a:gd name="T9" fmla="*/ 6350 h 61"/>
              <a:gd name="T10" fmla="*/ 36513 w 95"/>
              <a:gd name="T11" fmla="*/ 6350 h 61"/>
              <a:gd name="T12" fmla="*/ 44450 w 95"/>
              <a:gd name="T13" fmla="*/ 9525 h 61"/>
              <a:gd name="T14" fmla="*/ 52388 w 95"/>
              <a:gd name="T15" fmla="*/ 9525 h 61"/>
              <a:gd name="T16" fmla="*/ 66675 w 95"/>
              <a:gd name="T17" fmla="*/ 12700 h 61"/>
              <a:gd name="T18" fmla="*/ 77788 w 95"/>
              <a:gd name="T19" fmla="*/ 12700 h 61"/>
              <a:gd name="T20" fmla="*/ 92075 w 95"/>
              <a:gd name="T21" fmla="*/ 9525 h 61"/>
              <a:gd name="T22" fmla="*/ 103188 w 95"/>
              <a:gd name="T23" fmla="*/ 9525 h 61"/>
              <a:gd name="T24" fmla="*/ 115888 w 95"/>
              <a:gd name="T25" fmla="*/ 6350 h 61"/>
              <a:gd name="T26" fmla="*/ 125413 w 95"/>
              <a:gd name="T27" fmla="*/ 6350 h 61"/>
              <a:gd name="T28" fmla="*/ 136525 w 95"/>
              <a:gd name="T29" fmla="*/ 3175 h 61"/>
              <a:gd name="T30" fmla="*/ 149225 w 95"/>
              <a:gd name="T31" fmla="*/ 0 h 6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5"/>
              <a:gd name="T49" fmla="*/ 0 h 61"/>
              <a:gd name="T50" fmla="*/ 95 w 95"/>
              <a:gd name="T51" fmla="*/ 61 h 6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5" h="61">
                <a:moveTo>
                  <a:pt x="94" y="0"/>
                </a:moveTo>
                <a:lnTo>
                  <a:pt x="45" y="60"/>
                </a:lnTo>
                <a:lnTo>
                  <a:pt x="0" y="0"/>
                </a:lnTo>
                <a:lnTo>
                  <a:pt x="7" y="2"/>
                </a:lnTo>
                <a:lnTo>
                  <a:pt x="12" y="4"/>
                </a:lnTo>
                <a:lnTo>
                  <a:pt x="23" y="4"/>
                </a:lnTo>
                <a:lnTo>
                  <a:pt x="28" y="6"/>
                </a:lnTo>
                <a:lnTo>
                  <a:pt x="33" y="6"/>
                </a:lnTo>
                <a:lnTo>
                  <a:pt x="42" y="8"/>
                </a:lnTo>
                <a:lnTo>
                  <a:pt x="49" y="8"/>
                </a:lnTo>
                <a:lnTo>
                  <a:pt x="58" y="6"/>
                </a:lnTo>
                <a:lnTo>
                  <a:pt x="65" y="6"/>
                </a:lnTo>
                <a:lnTo>
                  <a:pt x="73" y="4"/>
                </a:lnTo>
                <a:lnTo>
                  <a:pt x="79" y="4"/>
                </a:lnTo>
                <a:lnTo>
                  <a:pt x="86" y="2"/>
                </a:lnTo>
                <a:lnTo>
                  <a:pt x="94" y="0"/>
                </a:lnTo>
              </a:path>
            </a:pathLst>
          </a:custGeom>
          <a:solidFill>
            <a:srgbClr val="B2F54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Line 48"/>
          <p:cNvSpPr>
            <a:spLocks noChangeShapeType="1"/>
          </p:cNvSpPr>
          <p:nvPr/>
        </p:nvSpPr>
        <p:spPr bwMode="auto">
          <a:xfrm flipH="1">
            <a:off x="2347913" y="3346450"/>
            <a:ext cx="265112" cy="13970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3" name="Freeform 49"/>
          <p:cNvSpPr>
            <a:spLocks/>
          </p:cNvSpPr>
          <p:nvPr/>
        </p:nvSpPr>
        <p:spPr bwMode="auto">
          <a:xfrm>
            <a:off x="2332038" y="3462338"/>
            <a:ext cx="84137" cy="96837"/>
          </a:xfrm>
          <a:custGeom>
            <a:avLst/>
            <a:gdLst>
              <a:gd name="T0" fmla="*/ 82550 w 53"/>
              <a:gd name="T1" fmla="*/ 23812 h 61"/>
              <a:gd name="T2" fmla="*/ 17462 w 53"/>
              <a:gd name="T3" fmla="*/ 95250 h 61"/>
              <a:gd name="T4" fmla="*/ 0 w 53"/>
              <a:gd name="T5" fmla="*/ 0 h 61"/>
              <a:gd name="T6" fmla="*/ 6350 w 53"/>
              <a:gd name="T7" fmla="*/ 6350 h 61"/>
              <a:gd name="T8" fmla="*/ 11112 w 53"/>
              <a:gd name="T9" fmla="*/ 7937 h 61"/>
              <a:gd name="T10" fmla="*/ 17462 w 53"/>
              <a:gd name="T11" fmla="*/ 14287 h 61"/>
              <a:gd name="T12" fmla="*/ 22225 w 53"/>
              <a:gd name="T13" fmla="*/ 17462 h 61"/>
              <a:gd name="T14" fmla="*/ 28575 w 53"/>
              <a:gd name="T15" fmla="*/ 20637 h 61"/>
              <a:gd name="T16" fmla="*/ 34925 w 53"/>
              <a:gd name="T17" fmla="*/ 22225 h 61"/>
              <a:gd name="T18" fmla="*/ 41275 w 53"/>
              <a:gd name="T19" fmla="*/ 22225 h 61"/>
              <a:gd name="T20" fmla="*/ 47625 w 53"/>
              <a:gd name="T21" fmla="*/ 23812 h 61"/>
              <a:gd name="T22" fmla="*/ 55562 w 53"/>
              <a:gd name="T23" fmla="*/ 23812 h 61"/>
              <a:gd name="T24" fmla="*/ 61912 w 53"/>
              <a:gd name="T25" fmla="*/ 23812 h 61"/>
              <a:gd name="T26" fmla="*/ 69850 w 53"/>
              <a:gd name="T27" fmla="*/ 23812 h 61"/>
              <a:gd name="T28" fmla="*/ 74612 w 53"/>
              <a:gd name="T29" fmla="*/ 23812 h 61"/>
              <a:gd name="T30" fmla="*/ 82550 w 53"/>
              <a:gd name="T31" fmla="*/ 23812 h 61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53"/>
              <a:gd name="T49" fmla="*/ 0 h 61"/>
              <a:gd name="T50" fmla="*/ 53 w 53"/>
              <a:gd name="T51" fmla="*/ 61 h 61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53" h="61">
                <a:moveTo>
                  <a:pt x="52" y="15"/>
                </a:moveTo>
                <a:lnTo>
                  <a:pt x="11" y="60"/>
                </a:lnTo>
                <a:lnTo>
                  <a:pt x="0" y="0"/>
                </a:lnTo>
                <a:lnTo>
                  <a:pt x="4" y="4"/>
                </a:lnTo>
                <a:lnTo>
                  <a:pt x="7" y="5"/>
                </a:lnTo>
                <a:lnTo>
                  <a:pt x="11" y="9"/>
                </a:lnTo>
                <a:lnTo>
                  <a:pt x="14" y="11"/>
                </a:lnTo>
                <a:lnTo>
                  <a:pt x="18" y="13"/>
                </a:lnTo>
                <a:lnTo>
                  <a:pt x="22" y="14"/>
                </a:lnTo>
                <a:lnTo>
                  <a:pt x="26" y="14"/>
                </a:lnTo>
                <a:lnTo>
                  <a:pt x="30" y="15"/>
                </a:lnTo>
                <a:lnTo>
                  <a:pt x="35" y="15"/>
                </a:lnTo>
                <a:lnTo>
                  <a:pt x="39" y="15"/>
                </a:lnTo>
                <a:lnTo>
                  <a:pt x="44" y="15"/>
                </a:lnTo>
                <a:lnTo>
                  <a:pt x="47" y="15"/>
                </a:lnTo>
                <a:lnTo>
                  <a:pt x="52" y="15"/>
                </a:lnTo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" name="Line 50"/>
          <p:cNvSpPr>
            <a:spLocks noChangeShapeType="1"/>
          </p:cNvSpPr>
          <p:nvPr/>
        </p:nvSpPr>
        <p:spPr bwMode="auto">
          <a:xfrm>
            <a:off x="4267200" y="4005263"/>
            <a:ext cx="0" cy="276225"/>
          </a:xfrm>
          <a:prstGeom prst="line">
            <a:avLst/>
          </a:prstGeom>
          <a:noFill/>
          <a:ln w="25400">
            <a:solidFill>
              <a:srgbClr val="C3F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5" name="Line 51"/>
          <p:cNvSpPr>
            <a:spLocks noChangeShapeType="1"/>
          </p:cNvSpPr>
          <p:nvPr/>
        </p:nvSpPr>
        <p:spPr bwMode="auto">
          <a:xfrm>
            <a:off x="4800600" y="4005263"/>
            <a:ext cx="0" cy="3000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Freeform 52"/>
          <p:cNvSpPr>
            <a:spLocks/>
          </p:cNvSpPr>
          <p:nvPr/>
        </p:nvSpPr>
        <p:spPr bwMode="auto">
          <a:xfrm>
            <a:off x="2133600" y="3200400"/>
            <a:ext cx="461963" cy="1098550"/>
          </a:xfrm>
          <a:custGeom>
            <a:avLst/>
            <a:gdLst>
              <a:gd name="T0" fmla="*/ 460375 w 291"/>
              <a:gd name="T1" fmla="*/ 1096963 h 692"/>
              <a:gd name="T2" fmla="*/ 411163 w 291"/>
              <a:gd name="T3" fmla="*/ 1085850 h 692"/>
              <a:gd name="T4" fmla="*/ 385763 w 291"/>
              <a:gd name="T5" fmla="*/ 1073150 h 692"/>
              <a:gd name="T6" fmla="*/ 365125 w 291"/>
              <a:gd name="T7" fmla="*/ 1054100 h 692"/>
              <a:gd name="T8" fmla="*/ 339725 w 291"/>
              <a:gd name="T9" fmla="*/ 1030288 h 692"/>
              <a:gd name="T10" fmla="*/ 315913 w 291"/>
              <a:gd name="T11" fmla="*/ 995363 h 692"/>
              <a:gd name="T12" fmla="*/ 290513 w 291"/>
              <a:gd name="T13" fmla="*/ 949325 h 692"/>
              <a:gd name="T14" fmla="*/ 242888 w 291"/>
              <a:gd name="T15" fmla="*/ 823913 h 692"/>
              <a:gd name="T16" fmla="*/ 193675 w 291"/>
              <a:gd name="T17" fmla="*/ 644525 h 692"/>
              <a:gd name="T18" fmla="*/ 147638 w 291"/>
              <a:gd name="T19" fmla="*/ 428625 h 692"/>
              <a:gd name="T20" fmla="*/ 122238 w 291"/>
              <a:gd name="T21" fmla="*/ 320675 h 692"/>
              <a:gd name="T22" fmla="*/ 98425 w 291"/>
              <a:gd name="T23" fmla="*/ 215900 h 692"/>
              <a:gd name="T24" fmla="*/ 73025 w 291"/>
              <a:gd name="T25" fmla="*/ 127000 h 692"/>
              <a:gd name="T26" fmla="*/ 49213 w 291"/>
              <a:gd name="T27" fmla="*/ 58738 h 692"/>
              <a:gd name="T28" fmla="*/ 23813 w 291"/>
              <a:gd name="T29" fmla="*/ 15875 h 692"/>
              <a:gd name="T30" fmla="*/ 0 w 29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91"/>
              <a:gd name="T49" fmla="*/ 0 h 692"/>
              <a:gd name="T50" fmla="*/ 291 w 291"/>
              <a:gd name="T51" fmla="*/ 692 h 6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91" h="692">
                <a:moveTo>
                  <a:pt x="290" y="691"/>
                </a:moveTo>
                <a:lnTo>
                  <a:pt x="259" y="684"/>
                </a:lnTo>
                <a:lnTo>
                  <a:pt x="243" y="676"/>
                </a:lnTo>
                <a:lnTo>
                  <a:pt x="230" y="664"/>
                </a:lnTo>
                <a:lnTo>
                  <a:pt x="214" y="649"/>
                </a:lnTo>
                <a:lnTo>
                  <a:pt x="199" y="627"/>
                </a:lnTo>
                <a:lnTo>
                  <a:pt x="183" y="598"/>
                </a:lnTo>
                <a:lnTo>
                  <a:pt x="153" y="519"/>
                </a:lnTo>
                <a:lnTo>
                  <a:pt x="122" y="406"/>
                </a:lnTo>
                <a:lnTo>
                  <a:pt x="93" y="270"/>
                </a:lnTo>
                <a:lnTo>
                  <a:pt x="77" y="202"/>
                </a:lnTo>
                <a:lnTo>
                  <a:pt x="62" y="136"/>
                </a:lnTo>
                <a:lnTo>
                  <a:pt x="46" y="80"/>
                </a:lnTo>
                <a:lnTo>
                  <a:pt x="31" y="37"/>
                </a:lnTo>
                <a:lnTo>
                  <a:pt x="15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7" name="Freeform 53"/>
          <p:cNvSpPr>
            <a:spLocks/>
          </p:cNvSpPr>
          <p:nvPr/>
        </p:nvSpPr>
        <p:spPr bwMode="auto">
          <a:xfrm>
            <a:off x="762000" y="3200400"/>
            <a:ext cx="1384300" cy="1098550"/>
          </a:xfrm>
          <a:custGeom>
            <a:avLst/>
            <a:gdLst>
              <a:gd name="T0" fmla="*/ 0 w 872"/>
              <a:gd name="T1" fmla="*/ 1096963 h 692"/>
              <a:gd name="T2" fmla="*/ 147638 w 872"/>
              <a:gd name="T3" fmla="*/ 1085850 h 692"/>
              <a:gd name="T4" fmla="*/ 219075 w 872"/>
              <a:gd name="T5" fmla="*/ 1073150 h 692"/>
              <a:gd name="T6" fmla="*/ 292100 w 872"/>
              <a:gd name="T7" fmla="*/ 1054100 h 692"/>
              <a:gd name="T8" fmla="*/ 365125 w 872"/>
              <a:gd name="T9" fmla="*/ 1030288 h 692"/>
              <a:gd name="T10" fmla="*/ 436563 w 872"/>
              <a:gd name="T11" fmla="*/ 995363 h 692"/>
              <a:gd name="T12" fmla="*/ 509588 w 872"/>
              <a:gd name="T13" fmla="*/ 949325 h 692"/>
              <a:gd name="T14" fmla="*/ 654050 w 872"/>
              <a:gd name="T15" fmla="*/ 823913 h 692"/>
              <a:gd name="T16" fmla="*/ 801687 w 872"/>
              <a:gd name="T17" fmla="*/ 644525 h 692"/>
              <a:gd name="T18" fmla="*/ 946150 w 872"/>
              <a:gd name="T19" fmla="*/ 428625 h 692"/>
              <a:gd name="T20" fmla="*/ 1019175 w 872"/>
              <a:gd name="T21" fmla="*/ 320675 h 692"/>
              <a:gd name="T22" fmla="*/ 1093788 w 872"/>
              <a:gd name="T23" fmla="*/ 215900 h 692"/>
              <a:gd name="T24" fmla="*/ 1163638 w 872"/>
              <a:gd name="T25" fmla="*/ 127000 h 692"/>
              <a:gd name="T26" fmla="*/ 1238250 w 872"/>
              <a:gd name="T27" fmla="*/ 58738 h 692"/>
              <a:gd name="T28" fmla="*/ 1311275 w 872"/>
              <a:gd name="T29" fmla="*/ 15875 h 692"/>
              <a:gd name="T30" fmla="*/ 1382713 w 872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2"/>
              <a:gd name="T49" fmla="*/ 0 h 692"/>
              <a:gd name="T50" fmla="*/ 872 w 872"/>
              <a:gd name="T51" fmla="*/ 692 h 6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2" h="692">
                <a:moveTo>
                  <a:pt x="0" y="691"/>
                </a:moveTo>
                <a:lnTo>
                  <a:pt x="93" y="684"/>
                </a:lnTo>
                <a:lnTo>
                  <a:pt x="138" y="676"/>
                </a:lnTo>
                <a:lnTo>
                  <a:pt x="184" y="664"/>
                </a:lnTo>
                <a:lnTo>
                  <a:pt x="230" y="649"/>
                </a:lnTo>
                <a:lnTo>
                  <a:pt x="275" y="627"/>
                </a:lnTo>
                <a:lnTo>
                  <a:pt x="321" y="598"/>
                </a:lnTo>
                <a:lnTo>
                  <a:pt x="412" y="519"/>
                </a:lnTo>
                <a:lnTo>
                  <a:pt x="505" y="406"/>
                </a:lnTo>
                <a:lnTo>
                  <a:pt x="596" y="270"/>
                </a:lnTo>
                <a:lnTo>
                  <a:pt x="642" y="202"/>
                </a:lnTo>
                <a:lnTo>
                  <a:pt x="689" y="136"/>
                </a:lnTo>
                <a:lnTo>
                  <a:pt x="733" y="80"/>
                </a:lnTo>
                <a:lnTo>
                  <a:pt x="780" y="37"/>
                </a:lnTo>
                <a:lnTo>
                  <a:pt x="826" y="10"/>
                </a:lnTo>
                <a:lnTo>
                  <a:pt x="871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8" name="Line 54"/>
          <p:cNvSpPr>
            <a:spLocks noChangeShapeType="1"/>
          </p:cNvSpPr>
          <p:nvPr/>
        </p:nvSpPr>
        <p:spPr bwMode="auto">
          <a:xfrm flipH="1">
            <a:off x="4903788" y="3346450"/>
            <a:ext cx="357187" cy="280988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" name="Freeform 55"/>
          <p:cNvSpPr>
            <a:spLocks/>
          </p:cNvSpPr>
          <p:nvPr/>
        </p:nvSpPr>
        <p:spPr bwMode="auto">
          <a:xfrm>
            <a:off x="4876800" y="3733800"/>
            <a:ext cx="136525" cy="114300"/>
          </a:xfrm>
          <a:custGeom>
            <a:avLst/>
            <a:gdLst>
              <a:gd name="T0" fmla="*/ 134938 w 86"/>
              <a:gd name="T1" fmla="*/ 17462 h 72"/>
              <a:gd name="T2" fmla="*/ 47625 w 86"/>
              <a:gd name="T3" fmla="*/ 112713 h 72"/>
              <a:gd name="T4" fmla="*/ 0 w 86"/>
              <a:gd name="T5" fmla="*/ 0 h 72"/>
              <a:gd name="T6" fmla="*/ 12700 w 86"/>
              <a:gd name="T7" fmla="*/ 3175 h 72"/>
              <a:gd name="T8" fmla="*/ 22225 w 86"/>
              <a:gd name="T9" fmla="*/ 9525 h 72"/>
              <a:gd name="T10" fmla="*/ 30163 w 86"/>
              <a:gd name="T11" fmla="*/ 14288 h 72"/>
              <a:gd name="T12" fmla="*/ 38100 w 86"/>
              <a:gd name="T13" fmla="*/ 17462 h 72"/>
              <a:gd name="T14" fmla="*/ 52388 w 86"/>
              <a:gd name="T15" fmla="*/ 17462 h 72"/>
              <a:gd name="T16" fmla="*/ 60325 w 86"/>
              <a:gd name="T17" fmla="*/ 20637 h 72"/>
              <a:gd name="T18" fmla="*/ 69850 w 86"/>
              <a:gd name="T19" fmla="*/ 20637 h 72"/>
              <a:gd name="T20" fmla="*/ 82550 w 86"/>
              <a:gd name="T21" fmla="*/ 25400 h 72"/>
              <a:gd name="T22" fmla="*/ 90487 w 86"/>
              <a:gd name="T23" fmla="*/ 25400 h 72"/>
              <a:gd name="T24" fmla="*/ 103188 w 86"/>
              <a:gd name="T25" fmla="*/ 25400 h 72"/>
              <a:gd name="T26" fmla="*/ 112713 w 86"/>
              <a:gd name="T27" fmla="*/ 20637 h 72"/>
              <a:gd name="T28" fmla="*/ 125413 w 86"/>
              <a:gd name="T29" fmla="*/ 20637 h 72"/>
              <a:gd name="T30" fmla="*/ 134938 w 86"/>
              <a:gd name="T31" fmla="*/ 17462 h 7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6"/>
              <a:gd name="T49" fmla="*/ 0 h 72"/>
              <a:gd name="T50" fmla="*/ 86 w 86"/>
              <a:gd name="T51" fmla="*/ 72 h 7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6" h="72">
                <a:moveTo>
                  <a:pt x="85" y="11"/>
                </a:moveTo>
                <a:lnTo>
                  <a:pt x="30" y="71"/>
                </a:lnTo>
                <a:lnTo>
                  <a:pt x="0" y="0"/>
                </a:lnTo>
                <a:lnTo>
                  <a:pt x="8" y="2"/>
                </a:lnTo>
                <a:lnTo>
                  <a:pt x="14" y="6"/>
                </a:lnTo>
                <a:lnTo>
                  <a:pt x="19" y="9"/>
                </a:lnTo>
                <a:lnTo>
                  <a:pt x="24" y="11"/>
                </a:lnTo>
                <a:lnTo>
                  <a:pt x="33" y="11"/>
                </a:lnTo>
                <a:lnTo>
                  <a:pt x="38" y="13"/>
                </a:lnTo>
                <a:lnTo>
                  <a:pt x="44" y="13"/>
                </a:lnTo>
                <a:lnTo>
                  <a:pt x="52" y="16"/>
                </a:lnTo>
                <a:lnTo>
                  <a:pt x="57" y="16"/>
                </a:lnTo>
                <a:lnTo>
                  <a:pt x="65" y="16"/>
                </a:lnTo>
                <a:lnTo>
                  <a:pt x="71" y="13"/>
                </a:lnTo>
                <a:lnTo>
                  <a:pt x="79" y="13"/>
                </a:lnTo>
                <a:lnTo>
                  <a:pt x="85" y="11"/>
                </a:lnTo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0" name="Line 56"/>
          <p:cNvSpPr>
            <a:spLocks noChangeShapeType="1"/>
          </p:cNvSpPr>
          <p:nvPr/>
        </p:nvSpPr>
        <p:spPr bwMode="auto">
          <a:xfrm>
            <a:off x="3813175" y="3355975"/>
            <a:ext cx="9525" cy="390525"/>
          </a:xfrm>
          <a:prstGeom prst="line">
            <a:avLst/>
          </a:prstGeom>
          <a:noFill/>
          <a:ln w="12700">
            <a:solidFill>
              <a:srgbClr val="C3F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" name="Freeform 57"/>
          <p:cNvSpPr>
            <a:spLocks/>
          </p:cNvSpPr>
          <p:nvPr/>
        </p:nvSpPr>
        <p:spPr bwMode="auto">
          <a:xfrm>
            <a:off x="3810000" y="3733800"/>
            <a:ext cx="153988" cy="114300"/>
          </a:xfrm>
          <a:custGeom>
            <a:avLst/>
            <a:gdLst>
              <a:gd name="T0" fmla="*/ 152400 w 97"/>
              <a:gd name="T1" fmla="*/ 0 h 72"/>
              <a:gd name="T2" fmla="*/ 136525 w 97"/>
              <a:gd name="T3" fmla="*/ 112713 h 72"/>
              <a:gd name="T4" fmla="*/ 0 w 97"/>
              <a:gd name="T5" fmla="*/ 38100 h 72"/>
              <a:gd name="T6" fmla="*/ 15875 w 97"/>
              <a:gd name="T7" fmla="*/ 38100 h 72"/>
              <a:gd name="T8" fmla="*/ 26988 w 97"/>
              <a:gd name="T9" fmla="*/ 38100 h 72"/>
              <a:gd name="T10" fmla="*/ 39688 w 97"/>
              <a:gd name="T11" fmla="*/ 38100 h 72"/>
              <a:gd name="T12" fmla="*/ 52388 w 97"/>
              <a:gd name="T13" fmla="*/ 38100 h 72"/>
              <a:gd name="T14" fmla="*/ 66675 w 97"/>
              <a:gd name="T15" fmla="*/ 33337 h 72"/>
              <a:gd name="T16" fmla="*/ 79375 w 97"/>
              <a:gd name="T17" fmla="*/ 30162 h 72"/>
              <a:gd name="T18" fmla="*/ 88900 w 97"/>
              <a:gd name="T19" fmla="*/ 28575 h 72"/>
              <a:gd name="T20" fmla="*/ 100013 w 97"/>
              <a:gd name="T21" fmla="*/ 23812 h 72"/>
              <a:gd name="T22" fmla="*/ 115888 w 97"/>
              <a:gd name="T23" fmla="*/ 20637 h 72"/>
              <a:gd name="T24" fmla="*/ 125413 w 97"/>
              <a:gd name="T25" fmla="*/ 17462 h 72"/>
              <a:gd name="T26" fmla="*/ 136525 w 97"/>
              <a:gd name="T27" fmla="*/ 9525 h 72"/>
              <a:gd name="T28" fmla="*/ 139700 w 97"/>
              <a:gd name="T29" fmla="*/ 3175 h 72"/>
              <a:gd name="T30" fmla="*/ 152400 w 97"/>
              <a:gd name="T31" fmla="*/ 0 h 7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97"/>
              <a:gd name="T49" fmla="*/ 0 h 72"/>
              <a:gd name="T50" fmla="*/ 97 w 97"/>
              <a:gd name="T51" fmla="*/ 72 h 7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97" h="72">
                <a:moveTo>
                  <a:pt x="96" y="0"/>
                </a:moveTo>
                <a:lnTo>
                  <a:pt x="86" y="71"/>
                </a:lnTo>
                <a:lnTo>
                  <a:pt x="0" y="24"/>
                </a:lnTo>
                <a:lnTo>
                  <a:pt x="10" y="24"/>
                </a:lnTo>
                <a:lnTo>
                  <a:pt x="17" y="24"/>
                </a:lnTo>
                <a:lnTo>
                  <a:pt x="25" y="24"/>
                </a:lnTo>
                <a:lnTo>
                  <a:pt x="33" y="24"/>
                </a:lnTo>
                <a:lnTo>
                  <a:pt x="42" y="21"/>
                </a:lnTo>
                <a:lnTo>
                  <a:pt x="50" y="19"/>
                </a:lnTo>
                <a:lnTo>
                  <a:pt x="56" y="18"/>
                </a:lnTo>
                <a:lnTo>
                  <a:pt x="63" y="15"/>
                </a:lnTo>
                <a:lnTo>
                  <a:pt x="73" y="13"/>
                </a:lnTo>
                <a:lnTo>
                  <a:pt x="79" y="11"/>
                </a:lnTo>
                <a:lnTo>
                  <a:pt x="86" y="6"/>
                </a:lnTo>
                <a:lnTo>
                  <a:pt x="88" y="2"/>
                </a:lnTo>
                <a:lnTo>
                  <a:pt x="96" y="0"/>
                </a:lnTo>
              </a:path>
            </a:pathLst>
          </a:custGeom>
          <a:solidFill>
            <a:srgbClr val="B2F54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Freeform 58"/>
          <p:cNvSpPr>
            <a:spLocks/>
          </p:cNvSpPr>
          <p:nvPr/>
        </p:nvSpPr>
        <p:spPr bwMode="auto">
          <a:xfrm>
            <a:off x="4540250" y="3227388"/>
            <a:ext cx="633413" cy="1098550"/>
          </a:xfrm>
          <a:custGeom>
            <a:avLst/>
            <a:gdLst>
              <a:gd name="T0" fmla="*/ 631825 w 399"/>
              <a:gd name="T1" fmla="*/ 1096963 h 692"/>
              <a:gd name="T2" fmla="*/ 565150 w 399"/>
              <a:gd name="T3" fmla="*/ 1085850 h 692"/>
              <a:gd name="T4" fmla="*/ 531813 w 399"/>
              <a:gd name="T5" fmla="*/ 1073150 h 692"/>
              <a:gd name="T6" fmla="*/ 500063 w 399"/>
              <a:gd name="T7" fmla="*/ 1054100 h 692"/>
              <a:gd name="T8" fmla="*/ 466725 w 399"/>
              <a:gd name="T9" fmla="*/ 1030288 h 692"/>
              <a:gd name="T10" fmla="*/ 433388 w 399"/>
              <a:gd name="T11" fmla="*/ 995363 h 692"/>
              <a:gd name="T12" fmla="*/ 398463 w 399"/>
              <a:gd name="T13" fmla="*/ 949325 h 692"/>
              <a:gd name="T14" fmla="*/ 331788 w 399"/>
              <a:gd name="T15" fmla="*/ 823913 h 692"/>
              <a:gd name="T16" fmla="*/ 266700 w 399"/>
              <a:gd name="T17" fmla="*/ 644525 h 692"/>
              <a:gd name="T18" fmla="*/ 200025 w 399"/>
              <a:gd name="T19" fmla="*/ 428625 h 692"/>
              <a:gd name="T20" fmla="*/ 165100 w 399"/>
              <a:gd name="T21" fmla="*/ 320675 h 692"/>
              <a:gd name="T22" fmla="*/ 131763 w 399"/>
              <a:gd name="T23" fmla="*/ 215900 h 692"/>
              <a:gd name="T24" fmla="*/ 98425 w 399"/>
              <a:gd name="T25" fmla="*/ 127000 h 692"/>
              <a:gd name="T26" fmla="*/ 65088 w 399"/>
              <a:gd name="T27" fmla="*/ 58738 h 692"/>
              <a:gd name="T28" fmla="*/ 33338 w 399"/>
              <a:gd name="T29" fmla="*/ 15875 h 692"/>
              <a:gd name="T30" fmla="*/ 0 w 399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399"/>
              <a:gd name="T49" fmla="*/ 0 h 692"/>
              <a:gd name="T50" fmla="*/ 399 w 399"/>
              <a:gd name="T51" fmla="*/ 692 h 6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399" h="692">
                <a:moveTo>
                  <a:pt x="398" y="691"/>
                </a:moveTo>
                <a:lnTo>
                  <a:pt x="356" y="684"/>
                </a:lnTo>
                <a:lnTo>
                  <a:pt x="335" y="676"/>
                </a:lnTo>
                <a:lnTo>
                  <a:pt x="315" y="664"/>
                </a:lnTo>
                <a:lnTo>
                  <a:pt x="294" y="649"/>
                </a:lnTo>
                <a:lnTo>
                  <a:pt x="273" y="627"/>
                </a:lnTo>
                <a:lnTo>
                  <a:pt x="251" y="598"/>
                </a:lnTo>
                <a:lnTo>
                  <a:pt x="209" y="519"/>
                </a:lnTo>
                <a:lnTo>
                  <a:pt x="168" y="406"/>
                </a:lnTo>
                <a:lnTo>
                  <a:pt x="126" y="270"/>
                </a:lnTo>
                <a:lnTo>
                  <a:pt x="104" y="202"/>
                </a:lnTo>
                <a:lnTo>
                  <a:pt x="83" y="136"/>
                </a:lnTo>
                <a:lnTo>
                  <a:pt x="62" y="80"/>
                </a:lnTo>
                <a:lnTo>
                  <a:pt x="41" y="37"/>
                </a:lnTo>
                <a:lnTo>
                  <a:pt x="21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Freeform 59"/>
          <p:cNvSpPr>
            <a:spLocks/>
          </p:cNvSpPr>
          <p:nvPr/>
        </p:nvSpPr>
        <p:spPr bwMode="auto">
          <a:xfrm>
            <a:off x="3905250" y="3227388"/>
            <a:ext cx="636588" cy="1098550"/>
          </a:xfrm>
          <a:custGeom>
            <a:avLst/>
            <a:gdLst>
              <a:gd name="T0" fmla="*/ 0 w 401"/>
              <a:gd name="T1" fmla="*/ 1096963 h 692"/>
              <a:gd name="T2" fmla="*/ 66675 w 401"/>
              <a:gd name="T3" fmla="*/ 1085850 h 692"/>
              <a:gd name="T4" fmla="*/ 100013 w 401"/>
              <a:gd name="T5" fmla="*/ 1073150 h 692"/>
              <a:gd name="T6" fmla="*/ 134938 w 401"/>
              <a:gd name="T7" fmla="*/ 1054100 h 692"/>
              <a:gd name="T8" fmla="*/ 168275 w 401"/>
              <a:gd name="T9" fmla="*/ 1030288 h 692"/>
              <a:gd name="T10" fmla="*/ 201613 w 401"/>
              <a:gd name="T11" fmla="*/ 995363 h 692"/>
              <a:gd name="T12" fmla="*/ 233363 w 401"/>
              <a:gd name="T13" fmla="*/ 949325 h 692"/>
              <a:gd name="T14" fmla="*/ 300038 w 401"/>
              <a:gd name="T15" fmla="*/ 823913 h 692"/>
              <a:gd name="T16" fmla="*/ 368300 w 401"/>
              <a:gd name="T17" fmla="*/ 644525 h 692"/>
              <a:gd name="T18" fmla="*/ 434975 w 401"/>
              <a:gd name="T19" fmla="*/ 428625 h 692"/>
              <a:gd name="T20" fmla="*/ 466725 w 401"/>
              <a:gd name="T21" fmla="*/ 320675 h 692"/>
              <a:gd name="T22" fmla="*/ 500063 w 401"/>
              <a:gd name="T23" fmla="*/ 215900 h 692"/>
              <a:gd name="T24" fmla="*/ 533400 w 401"/>
              <a:gd name="T25" fmla="*/ 127000 h 692"/>
              <a:gd name="T26" fmla="*/ 566738 w 401"/>
              <a:gd name="T27" fmla="*/ 58738 h 692"/>
              <a:gd name="T28" fmla="*/ 601663 w 401"/>
              <a:gd name="T29" fmla="*/ 15875 h 692"/>
              <a:gd name="T30" fmla="*/ 635000 w 40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401"/>
              <a:gd name="T49" fmla="*/ 0 h 692"/>
              <a:gd name="T50" fmla="*/ 401 w 401"/>
              <a:gd name="T51" fmla="*/ 692 h 6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401" h="692">
                <a:moveTo>
                  <a:pt x="0" y="691"/>
                </a:moveTo>
                <a:lnTo>
                  <a:pt x="42" y="684"/>
                </a:lnTo>
                <a:lnTo>
                  <a:pt x="63" y="676"/>
                </a:lnTo>
                <a:lnTo>
                  <a:pt x="85" y="664"/>
                </a:lnTo>
                <a:lnTo>
                  <a:pt x="106" y="649"/>
                </a:lnTo>
                <a:lnTo>
                  <a:pt x="127" y="627"/>
                </a:lnTo>
                <a:lnTo>
                  <a:pt x="147" y="598"/>
                </a:lnTo>
                <a:lnTo>
                  <a:pt x="189" y="519"/>
                </a:lnTo>
                <a:lnTo>
                  <a:pt x="232" y="406"/>
                </a:lnTo>
                <a:lnTo>
                  <a:pt x="274" y="270"/>
                </a:lnTo>
                <a:lnTo>
                  <a:pt x="294" y="202"/>
                </a:lnTo>
                <a:lnTo>
                  <a:pt x="315" y="136"/>
                </a:lnTo>
                <a:lnTo>
                  <a:pt x="336" y="80"/>
                </a:lnTo>
                <a:lnTo>
                  <a:pt x="357" y="37"/>
                </a:lnTo>
                <a:lnTo>
                  <a:pt x="379" y="10"/>
                </a:lnTo>
                <a:lnTo>
                  <a:pt x="400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Line 60"/>
          <p:cNvSpPr>
            <a:spLocks noChangeShapeType="1"/>
          </p:cNvSpPr>
          <p:nvPr/>
        </p:nvSpPr>
        <p:spPr bwMode="auto">
          <a:xfrm>
            <a:off x="3802063" y="4324350"/>
            <a:ext cx="164782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Freeform 61"/>
          <p:cNvSpPr>
            <a:spLocks/>
          </p:cNvSpPr>
          <p:nvPr/>
        </p:nvSpPr>
        <p:spPr bwMode="auto">
          <a:xfrm>
            <a:off x="5595938" y="4278313"/>
            <a:ext cx="87312" cy="87312"/>
          </a:xfrm>
          <a:custGeom>
            <a:avLst/>
            <a:gdLst>
              <a:gd name="T0" fmla="*/ 0 w 55"/>
              <a:gd name="T1" fmla="*/ 0 h 55"/>
              <a:gd name="T2" fmla="*/ 85725 w 55"/>
              <a:gd name="T3" fmla="*/ 41275 h 55"/>
              <a:gd name="T4" fmla="*/ 0 w 55"/>
              <a:gd name="T5" fmla="*/ 85725 h 55"/>
              <a:gd name="T6" fmla="*/ 0 w 55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55"/>
              <a:gd name="T13" fmla="*/ 0 h 55"/>
              <a:gd name="T14" fmla="*/ 55 w 55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" h="55">
                <a:moveTo>
                  <a:pt x="0" y="0"/>
                </a:moveTo>
                <a:lnTo>
                  <a:pt x="54" y="26"/>
                </a:lnTo>
                <a:lnTo>
                  <a:pt x="0" y="54"/>
                </a:lnTo>
                <a:lnTo>
                  <a:pt x="0" y="0"/>
                </a:lnTo>
              </a:path>
            </a:pathLst>
          </a:custGeom>
          <a:solidFill>
            <a:srgbClr val="FFFFCC"/>
          </a:solidFill>
          <a:ln w="12700" cap="rnd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62"/>
          <p:cNvSpPr>
            <a:spLocks noChangeShapeType="1"/>
          </p:cNvSpPr>
          <p:nvPr/>
        </p:nvSpPr>
        <p:spPr bwMode="auto">
          <a:xfrm>
            <a:off x="930275" y="4343400"/>
            <a:ext cx="1649413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Freeform 63"/>
          <p:cNvSpPr>
            <a:spLocks/>
          </p:cNvSpPr>
          <p:nvPr/>
        </p:nvSpPr>
        <p:spPr bwMode="auto">
          <a:xfrm>
            <a:off x="2716213" y="4278313"/>
            <a:ext cx="87312" cy="87312"/>
          </a:xfrm>
          <a:custGeom>
            <a:avLst/>
            <a:gdLst>
              <a:gd name="T0" fmla="*/ 0 w 55"/>
              <a:gd name="T1" fmla="*/ 0 h 55"/>
              <a:gd name="T2" fmla="*/ 85725 w 55"/>
              <a:gd name="T3" fmla="*/ 41275 h 55"/>
              <a:gd name="T4" fmla="*/ 0 w 55"/>
              <a:gd name="T5" fmla="*/ 85725 h 55"/>
              <a:gd name="T6" fmla="*/ 0 w 55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55"/>
              <a:gd name="T13" fmla="*/ 0 h 55"/>
              <a:gd name="T14" fmla="*/ 55 w 55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" h="55">
                <a:moveTo>
                  <a:pt x="0" y="0"/>
                </a:moveTo>
                <a:lnTo>
                  <a:pt x="54" y="26"/>
                </a:lnTo>
                <a:lnTo>
                  <a:pt x="0" y="54"/>
                </a:lnTo>
                <a:lnTo>
                  <a:pt x="0" y="0"/>
                </a:lnTo>
              </a:path>
            </a:pathLst>
          </a:custGeom>
          <a:solidFill>
            <a:srgbClr val="FFFFCC"/>
          </a:solidFill>
          <a:ln w="12700" cap="rnd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Freeform 64"/>
          <p:cNvSpPr>
            <a:spLocks/>
          </p:cNvSpPr>
          <p:nvPr/>
        </p:nvSpPr>
        <p:spPr bwMode="auto">
          <a:xfrm>
            <a:off x="6843713" y="3227388"/>
            <a:ext cx="1382712" cy="1098550"/>
          </a:xfrm>
          <a:custGeom>
            <a:avLst/>
            <a:gdLst>
              <a:gd name="T0" fmla="*/ 1381125 w 871"/>
              <a:gd name="T1" fmla="*/ 1096963 h 692"/>
              <a:gd name="T2" fmla="*/ 1233487 w 871"/>
              <a:gd name="T3" fmla="*/ 1085850 h 692"/>
              <a:gd name="T4" fmla="*/ 1163637 w 871"/>
              <a:gd name="T5" fmla="*/ 1073150 h 692"/>
              <a:gd name="T6" fmla="*/ 1089025 w 871"/>
              <a:gd name="T7" fmla="*/ 1054100 h 692"/>
              <a:gd name="T8" fmla="*/ 1016000 w 871"/>
              <a:gd name="T9" fmla="*/ 1030288 h 692"/>
              <a:gd name="T10" fmla="*/ 946150 w 871"/>
              <a:gd name="T11" fmla="*/ 995363 h 692"/>
              <a:gd name="T12" fmla="*/ 871537 w 871"/>
              <a:gd name="T13" fmla="*/ 949325 h 692"/>
              <a:gd name="T14" fmla="*/ 723900 w 871"/>
              <a:gd name="T15" fmla="*/ 823913 h 692"/>
              <a:gd name="T16" fmla="*/ 579437 w 871"/>
              <a:gd name="T17" fmla="*/ 644525 h 692"/>
              <a:gd name="T18" fmla="*/ 434975 w 871"/>
              <a:gd name="T19" fmla="*/ 428625 h 692"/>
              <a:gd name="T20" fmla="*/ 361950 w 871"/>
              <a:gd name="T21" fmla="*/ 320675 h 692"/>
              <a:gd name="T22" fmla="*/ 288925 w 871"/>
              <a:gd name="T23" fmla="*/ 215900 h 692"/>
              <a:gd name="T24" fmla="*/ 217487 w 871"/>
              <a:gd name="T25" fmla="*/ 127000 h 692"/>
              <a:gd name="T26" fmla="*/ 144462 w 871"/>
              <a:gd name="T27" fmla="*/ 58738 h 692"/>
              <a:gd name="T28" fmla="*/ 69850 w 871"/>
              <a:gd name="T29" fmla="*/ 15875 h 692"/>
              <a:gd name="T30" fmla="*/ 0 w 87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871"/>
              <a:gd name="T49" fmla="*/ 0 h 692"/>
              <a:gd name="T50" fmla="*/ 871 w 871"/>
              <a:gd name="T51" fmla="*/ 692 h 6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871" h="692">
                <a:moveTo>
                  <a:pt x="870" y="691"/>
                </a:moveTo>
                <a:lnTo>
                  <a:pt x="777" y="684"/>
                </a:lnTo>
                <a:lnTo>
                  <a:pt x="733" y="676"/>
                </a:lnTo>
                <a:lnTo>
                  <a:pt x="686" y="664"/>
                </a:lnTo>
                <a:lnTo>
                  <a:pt x="640" y="649"/>
                </a:lnTo>
                <a:lnTo>
                  <a:pt x="596" y="627"/>
                </a:lnTo>
                <a:lnTo>
                  <a:pt x="549" y="598"/>
                </a:lnTo>
                <a:lnTo>
                  <a:pt x="456" y="519"/>
                </a:lnTo>
                <a:lnTo>
                  <a:pt x="365" y="406"/>
                </a:lnTo>
                <a:lnTo>
                  <a:pt x="274" y="270"/>
                </a:lnTo>
                <a:lnTo>
                  <a:pt x="228" y="202"/>
                </a:lnTo>
                <a:lnTo>
                  <a:pt x="182" y="136"/>
                </a:lnTo>
                <a:lnTo>
                  <a:pt x="137" y="80"/>
                </a:lnTo>
                <a:lnTo>
                  <a:pt x="91" y="37"/>
                </a:lnTo>
                <a:lnTo>
                  <a:pt x="44" y="1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Freeform 65"/>
          <p:cNvSpPr>
            <a:spLocks/>
          </p:cNvSpPr>
          <p:nvPr/>
        </p:nvSpPr>
        <p:spPr bwMode="auto">
          <a:xfrm>
            <a:off x="6383338" y="3227388"/>
            <a:ext cx="461962" cy="1098550"/>
          </a:xfrm>
          <a:custGeom>
            <a:avLst/>
            <a:gdLst>
              <a:gd name="T0" fmla="*/ 0 w 291"/>
              <a:gd name="T1" fmla="*/ 1096963 h 692"/>
              <a:gd name="T2" fmla="*/ 46037 w 291"/>
              <a:gd name="T3" fmla="*/ 1085850 h 692"/>
              <a:gd name="T4" fmla="*/ 69850 w 291"/>
              <a:gd name="T5" fmla="*/ 1073150 h 692"/>
              <a:gd name="T6" fmla="*/ 95250 w 291"/>
              <a:gd name="T7" fmla="*/ 1054100 h 692"/>
              <a:gd name="T8" fmla="*/ 119062 w 291"/>
              <a:gd name="T9" fmla="*/ 1030288 h 692"/>
              <a:gd name="T10" fmla="*/ 142875 w 291"/>
              <a:gd name="T11" fmla="*/ 995363 h 692"/>
              <a:gd name="T12" fmla="*/ 168275 w 291"/>
              <a:gd name="T13" fmla="*/ 949325 h 692"/>
              <a:gd name="T14" fmla="*/ 217487 w 291"/>
              <a:gd name="T15" fmla="*/ 823913 h 692"/>
              <a:gd name="T16" fmla="*/ 266700 w 291"/>
              <a:gd name="T17" fmla="*/ 644525 h 692"/>
              <a:gd name="T18" fmla="*/ 312737 w 291"/>
              <a:gd name="T19" fmla="*/ 428625 h 692"/>
              <a:gd name="T20" fmla="*/ 336550 w 291"/>
              <a:gd name="T21" fmla="*/ 320675 h 692"/>
              <a:gd name="T22" fmla="*/ 361950 w 291"/>
              <a:gd name="T23" fmla="*/ 215900 h 692"/>
              <a:gd name="T24" fmla="*/ 385762 w 291"/>
              <a:gd name="T25" fmla="*/ 127000 h 692"/>
              <a:gd name="T26" fmla="*/ 411162 w 291"/>
              <a:gd name="T27" fmla="*/ 58738 h 692"/>
              <a:gd name="T28" fmla="*/ 434975 w 291"/>
              <a:gd name="T29" fmla="*/ 15875 h 692"/>
              <a:gd name="T30" fmla="*/ 460375 w 291"/>
              <a:gd name="T31" fmla="*/ 0 h 69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91"/>
              <a:gd name="T49" fmla="*/ 0 h 692"/>
              <a:gd name="T50" fmla="*/ 291 w 291"/>
              <a:gd name="T51" fmla="*/ 692 h 69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91" h="692">
                <a:moveTo>
                  <a:pt x="0" y="691"/>
                </a:moveTo>
                <a:lnTo>
                  <a:pt x="29" y="684"/>
                </a:lnTo>
                <a:lnTo>
                  <a:pt x="44" y="676"/>
                </a:lnTo>
                <a:lnTo>
                  <a:pt x="60" y="664"/>
                </a:lnTo>
                <a:lnTo>
                  <a:pt x="75" y="649"/>
                </a:lnTo>
                <a:lnTo>
                  <a:pt x="90" y="627"/>
                </a:lnTo>
                <a:lnTo>
                  <a:pt x="106" y="598"/>
                </a:lnTo>
                <a:lnTo>
                  <a:pt x="137" y="519"/>
                </a:lnTo>
                <a:lnTo>
                  <a:pt x="168" y="406"/>
                </a:lnTo>
                <a:lnTo>
                  <a:pt x="197" y="270"/>
                </a:lnTo>
                <a:lnTo>
                  <a:pt x="212" y="202"/>
                </a:lnTo>
                <a:lnTo>
                  <a:pt x="228" y="136"/>
                </a:lnTo>
                <a:lnTo>
                  <a:pt x="243" y="80"/>
                </a:lnTo>
                <a:lnTo>
                  <a:pt x="259" y="37"/>
                </a:lnTo>
                <a:lnTo>
                  <a:pt x="274" y="10"/>
                </a:lnTo>
                <a:lnTo>
                  <a:pt x="290" y="0"/>
                </a:lnTo>
              </a:path>
            </a:pathLst>
          </a:custGeom>
          <a:noFill/>
          <a:ln w="25400" cap="rnd">
            <a:solidFill>
              <a:srgbClr val="13FFC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Line 66"/>
          <p:cNvSpPr>
            <a:spLocks noChangeShapeType="1"/>
          </p:cNvSpPr>
          <p:nvPr/>
        </p:nvSpPr>
        <p:spPr bwMode="auto">
          <a:xfrm>
            <a:off x="6492875" y="4343400"/>
            <a:ext cx="164782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Freeform 67"/>
          <p:cNvSpPr>
            <a:spLocks/>
          </p:cNvSpPr>
          <p:nvPr/>
        </p:nvSpPr>
        <p:spPr bwMode="auto">
          <a:xfrm>
            <a:off x="8359775" y="4278313"/>
            <a:ext cx="87313" cy="87312"/>
          </a:xfrm>
          <a:custGeom>
            <a:avLst/>
            <a:gdLst>
              <a:gd name="T0" fmla="*/ 0 w 55"/>
              <a:gd name="T1" fmla="*/ 0 h 55"/>
              <a:gd name="T2" fmla="*/ 85725 w 55"/>
              <a:gd name="T3" fmla="*/ 41275 h 55"/>
              <a:gd name="T4" fmla="*/ 0 w 55"/>
              <a:gd name="T5" fmla="*/ 85725 h 55"/>
              <a:gd name="T6" fmla="*/ 0 w 55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55"/>
              <a:gd name="T13" fmla="*/ 0 h 55"/>
              <a:gd name="T14" fmla="*/ 55 w 55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" h="55">
                <a:moveTo>
                  <a:pt x="0" y="0"/>
                </a:moveTo>
                <a:lnTo>
                  <a:pt x="54" y="26"/>
                </a:lnTo>
                <a:lnTo>
                  <a:pt x="0" y="54"/>
                </a:lnTo>
                <a:lnTo>
                  <a:pt x="0" y="0"/>
                </a:lnTo>
              </a:path>
            </a:pathLst>
          </a:custGeom>
          <a:solidFill>
            <a:srgbClr val="FFFFCC"/>
          </a:solidFill>
          <a:ln w="12700" cap="rnd">
            <a:solidFill>
              <a:schemeClr val="bg2"/>
            </a:solidFill>
            <a:round/>
            <a:headEnd/>
            <a:tailEnd/>
          </a:ln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Freeform 68"/>
          <p:cNvSpPr>
            <a:spLocks/>
          </p:cNvSpPr>
          <p:nvPr/>
        </p:nvSpPr>
        <p:spPr bwMode="auto">
          <a:xfrm>
            <a:off x="1198563" y="4797425"/>
            <a:ext cx="1039812" cy="463550"/>
          </a:xfrm>
          <a:custGeom>
            <a:avLst/>
            <a:gdLst>
              <a:gd name="T0" fmla="*/ 0 w 655"/>
              <a:gd name="T1" fmla="*/ 461963 h 292"/>
              <a:gd name="T2" fmla="*/ 1038225 w 655"/>
              <a:gd name="T3" fmla="*/ 461963 h 292"/>
              <a:gd name="T4" fmla="*/ 1038225 w 655"/>
              <a:gd name="T5" fmla="*/ 0 h 292"/>
              <a:gd name="T6" fmla="*/ 0 w 655"/>
              <a:gd name="T7" fmla="*/ 0 h 292"/>
              <a:gd name="T8" fmla="*/ 0 w 655"/>
              <a:gd name="T9" fmla="*/ 461963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5"/>
              <a:gd name="T16" fmla="*/ 0 h 292"/>
              <a:gd name="T17" fmla="*/ 655 w 655"/>
              <a:gd name="T18" fmla="*/ 292 h 2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5" h="292">
                <a:moveTo>
                  <a:pt x="0" y="291"/>
                </a:moveTo>
                <a:lnTo>
                  <a:pt x="654" y="291"/>
                </a:lnTo>
                <a:lnTo>
                  <a:pt x="654" y="0"/>
                </a:lnTo>
                <a:lnTo>
                  <a:pt x="0" y="0"/>
                </a:lnTo>
                <a:lnTo>
                  <a:pt x="0" y="291"/>
                </a:lnTo>
              </a:path>
            </a:pathLst>
          </a:custGeom>
          <a:noFill/>
          <a:ln w="254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Line 69"/>
          <p:cNvSpPr>
            <a:spLocks noChangeShapeType="1"/>
          </p:cNvSpPr>
          <p:nvPr/>
        </p:nvSpPr>
        <p:spPr bwMode="auto">
          <a:xfrm>
            <a:off x="1828800" y="5019675"/>
            <a:ext cx="0" cy="349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Line 70"/>
          <p:cNvSpPr>
            <a:spLocks noChangeShapeType="1"/>
          </p:cNvSpPr>
          <p:nvPr/>
        </p:nvSpPr>
        <p:spPr bwMode="auto">
          <a:xfrm>
            <a:off x="2365375" y="5029200"/>
            <a:ext cx="85725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Freeform 71"/>
          <p:cNvSpPr>
            <a:spLocks/>
          </p:cNvSpPr>
          <p:nvPr/>
        </p:nvSpPr>
        <p:spPr bwMode="auto">
          <a:xfrm>
            <a:off x="4343400" y="4800600"/>
            <a:ext cx="457200" cy="463550"/>
          </a:xfrm>
          <a:custGeom>
            <a:avLst/>
            <a:gdLst>
              <a:gd name="T0" fmla="*/ 0 w 288"/>
              <a:gd name="T1" fmla="*/ 461963 h 292"/>
              <a:gd name="T2" fmla="*/ 455613 w 288"/>
              <a:gd name="T3" fmla="*/ 461963 h 292"/>
              <a:gd name="T4" fmla="*/ 455613 w 288"/>
              <a:gd name="T5" fmla="*/ 0 h 292"/>
              <a:gd name="T6" fmla="*/ 0 w 288"/>
              <a:gd name="T7" fmla="*/ 0 h 292"/>
              <a:gd name="T8" fmla="*/ 0 w 288"/>
              <a:gd name="T9" fmla="*/ 461963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8"/>
              <a:gd name="T16" fmla="*/ 0 h 292"/>
              <a:gd name="T17" fmla="*/ 288 w 288"/>
              <a:gd name="T18" fmla="*/ 292 h 2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8" h="292">
                <a:moveTo>
                  <a:pt x="0" y="291"/>
                </a:moveTo>
                <a:lnTo>
                  <a:pt x="287" y="291"/>
                </a:lnTo>
                <a:lnTo>
                  <a:pt x="287" y="0"/>
                </a:lnTo>
                <a:lnTo>
                  <a:pt x="0" y="0"/>
                </a:lnTo>
                <a:lnTo>
                  <a:pt x="0" y="291"/>
                </a:lnTo>
              </a:path>
            </a:pathLst>
          </a:custGeom>
          <a:noFill/>
          <a:ln w="254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Freeform 72"/>
          <p:cNvSpPr>
            <a:spLocks/>
          </p:cNvSpPr>
          <p:nvPr/>
        </p:nvSpPr>
        <p:spPr bwMode="auto">
          <a:xfrm>
            <a:off x="6705600" y="4800600"/>
            <a:ext cx="1036638" cy="463550"/>
          </a:xfrm>
          <a:custGeom>
            <a:avLst/>
            <a:gdLst>
              <a:gd name="T0" fmla="*/ 0 w 653"/>
              <a:gd name="T1" fmla="*/ 461963 h 292"/>
              <a:gd name="T2" fmla="*/ 1035050 w 653"/>
              <a:gd name="T3" fmla="*/ 461963 h 292"/>
              <a:gd name="T4" fmla="*/ 1035050 w 653"/>
              <a:gd name="T5" fmla="*/ 0 h 292"/>
              <a:gd name="T6" fmla="*/ 0 w 653"/>
              <a:gd name="T7" fmla="*/ 0 h 292"/>
              <a:gd name="T8" fmla="*/ 0 w 653"/>
              <a:gd name="T9" fmla="*/ 461963 h 2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3"/>
              <a:gd name="T16" fmla="*/ 0 h 292"/>
              <a:gd name="T17" fmla="*/ 653 w 653"/>
              <a:gd name="T18" fmla="*/ 292 h 2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3" h="292">
                <a:moveTo>
                  <a:pt x="0" y="291"/>
                </a:moveTo>
                <a:lnTo>
                  <a:pt x="652" y="291"/>
                </a:lnTo>
                <a:lnTo>
                  <a:pt x="652" y="0"/>
                </a:lnTo>
                <a:lnTo>
                  <a:pt x="0" y="0"/>
                </a:lnTo>
                <a:lnTo>
                  <a:pt x="0" y="291"/>
                </a:lnTo>
              </a:path>
            </a:pathLst>
          </a:custGeom>
          <a:noFill/>
          <a:ln w="25400" cap="rnd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Line 73"/>
          <p:cNvSpPr>
            <a:spLocks noChangeShapeType="1"/>
          </p:cNvSpPr>
          <p:nvPr/>
        </p:nvSpPr>
        <p:spPr bwMode="auto">
          <a:xfrm>
            <a:off x="7086600" y="5019675"/>
            <a:ext cx="0" cy="349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Line 74"/>
          <p:cNvSpPr>
            <a:spLocks noChangeShapeType="1"/>
          </p:cNvSpPr>
          <p:nvPr/>
        </p:nvSpPr>
        <p:spPr bwMode="auto">
          <a:xfrm>
            <a:off x="841375" y="5029200"/>
            <a:ext cx="238125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Line 75"/>
          <p:cNvSpPr>
            <a:spLocks noChangeShapeType="1"/>
          </p:cNvSpPr>
          <p:nvPr/>
        </p:nvSpPr>
        <p:spPr bwMode="auto">
          <a:xfrm>
            <a:off x="2514600" y="4964113"/>
            <a:ext cx="0" cy="147637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Line 76"/>
          <p:cNvSpPr>
            <a:spLocks noChangeShapeType="1"/>
          </p:cNvSpPr>
          <p:nvPr/>
        </p:nvSpPr>
        <p:spPr bwMode="auto">
          <a:xfrm>
            <a:off x="3657600" y="4956175"/>
            <a:ext cx="0" cy="13335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Line 77"/>
          <p:cNvSpPr>
            <a:spLocks noChangeShapeType="1"/>
          </p:cNvSpPr>
          <p:nvPr/>
        </p:nvSpPr>
        <p:spPr bwMode="auto">
          <a:xfrm>
            <a:off x="5486400" y="4956175"/>
            <a:ext cx="0" cy="13335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Line 78"/>
          <p:cNvSpPr>
            <a:spLocks noChangeShapeType="1"/>
          </p:cNvSpPr>
          <p:nvPr/>
        </p:nvSpPr>
        <p:spPr bwMode="auto">
          <a:xfrm>
            <a:off x="6383338" y="4979988"/>
            <a:ext cx="0" cy="13335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Line 79"/>
          <p:cNvSpPr>
            <a:spLocks noChangeShapeType="1"/>
          </p:cNvSpPr>
          <p:nvPr/>
        </p:nvSpPr>
        <p:spPr bwMode="auto">
          <a:xfrm>
            <a:off x="8153400" y="4956175"/>
            <a:ext cx="0" cy="13335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5" name="Line 80"/>
          <p:cNvSpPr>
            <a:spLocks noChangeShapeType="1"/>
          </p:cNvSpPr>
          <p:nvPr/>
        </p:nvSpPr>
        <p:spPr bwMode="auto">
          <a:xfrm>
            <a:off x="3736975" y="5029200"/>
            <a:ext cx="542925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Line 81"/>
          <p:cNvSpPr>
            <a:spLocks noChangeShapeType="1"/>
          </p:cNvSpPr>
          <p:nvPr/>
        </p:nvSpPr>
        <p:spPr bwMode="auto">
          <a:xfrm>
            <a:off x="4879975" y="5029200"/>
            <a:ext cx="542925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Line 82"/>
          <p:cNvSpPr>
            <a:spLocks noChangeShapeType="1"/>
          </p:cNvSpPr>
          <p:nvPr/>
        </p:nvSpPr>
        <p:spPr bwMode="auto">
          <a:xfrm>
            <a:off x="7851775" y="5029200"/>
            <a:ext cx="238125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Line 83"/>
          <p:cNvSpPr>
            <a:spLocks noChangeShapeType="1"/>
          </p:cNvSpPr>
          <p:nvPr/>
        </p:nvSpPr>
        <p:spPr bwMode="auto">
          <a:xfrm>
            <a:off x="6480175" y="5029200"/>
            <a:ext cx="161925" cy="0"/>
          </a:xfrm>
          <a:prstGeom prst="line">
            <a:avLst/>
          </a:prstGeom>
          <a:noFill/>
          <a:ln w="127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Line 84"/>
          <p:cNvSpPr>
            <a:spLocks noChangeShapeType="1"/>
          </p:cNvSpPr>
          <p:nvPr/>
        </p:nvSpPr>
        <p:spPr bwMode="auto">
          <a:xfrm>
            <a:off x="4572000" y="5019675"/>
            <a:ext cx="0" cy="34925"/>
          </a:xfrm>
          <a:prstGeom prst="lin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Line 85"/>
          <p:cNvSpPr>
            <a:spLocks noChangeShapeType="1"/>
          </p:cNvSpPr>
          <p:nvPr/>
        </p:nvSpPr>
        <p:spPr bwMode="auto">
          <a:xfrm>
            <a:off x="7543800" y="4157663"/>
            <a:ext cx="0" cy="147637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Line 86"/>
          <p:cNvSpPr>
            <a:spLocks noChangeShapeType="1"/>
          </p:cNvSpPr>
          <p:nvPr/>
        </p:nvSpPr>
        <p:spPr bwMode="auto">
          <a:xfrm>
            <a:off x="762000" y="4956175"/>
            <a:ext cx="0" cy="161925"/>
          </a:xfrm>
          <a:prstGeom prst="line">
            <a:avLst/>
          </a:prstGeom>
          <a:noFill/>
          <a:ln w="12700">
            <a:solidFill>
              <a:srgbClr val="FFFF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07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>
            <a:normAutofit/>
          </a:bodyPr>
          <a:lstStyle/>
          <a:p>
            <a:r>
              <a:rPr lang="es-PE" sz="5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Estadística General</a:t>
            </a:r>
            <a:endParaRPr lang="es-ES" sz="5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r>
              <a:rPr lang="es-PE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Medidas de Variabilidad:</a:t>
            </a:r>
          </a:p>
          <a:p>
            <a:pPr lvl="1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Rango y rango intercuartil</a:t>
            </a:r>
          </a:p>
          <a:p>
            <a:pPr lvl="1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Varianza y desviación estándar.</a:t>
            </a:r>
          </a:p>
          <a:p>
            <a:pPr lvl="1">
              <a:buFont typeface="Arial" pitchFamily="34" charset="0"/>
              <a:buChar char="•"/>
            </a:pPr>
            <a:r>
              <a:rPr lang="es-PE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Coeficiente de Variación.</a:t>
            </a:r>
          </a:p>
          <a:p>
            <a:r>
              <a:rPr lang="es-PE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Simetría </a:t>
            </a:r>
            <a:r>
              <a:rPr lang="es-PE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s-PE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Curtosis</a:t>
            </a:r>
            <a:r>
              <a:rPr lang="es-PE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de la distribución:</a:t>
            </a:r>
          </a:p>
          <a:p>
            <a:pPr lvl="1">
              <a:buFont typeface="Arial" pitchFamily="34" charset="0"/>
              <a:buChar char="•"/>
            </a:pPr>
            <a:r>
              <a:rPr lang="es-PE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Coeficiente de asimetría de Pearson</a:t>
            </a:r>
          </a:p>
          <a:p>
            <a:pPr lvl="1">
              <a:buFont typeface="Arial" pitchFamily="34" charset="0"/>
              <a:buChar char="•"/>
            </a:pPr>
            <a:r>
              <a:rPr lang="es-PE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Diagrama de cajas</a:t>
            </a:r>
          </a:p>
          <a:p>
            <a:pPr lvl="1">
              <a:buFont typeface="Arial" pitchFamily="34" charset="0"/>
              <a:buChar char="•"/>
            </a:pPr>
            <a:r>
              <a:rPr lang="es-PE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Curtosis</a:t>
            </a:r>
            <a:endParaRPr lang="es-P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187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Line 2"/>
          <p:cNvSpPr>
            <a:spLocks noChangeShapeType="1"/>
          </p:cNvSpPr>
          <p:nvPr/>
        </p:nvSpPr>
        <p:spPr bwMode="auto">
          <a:xfrm>
            <a:off x="1792288" y="4267200"/>
            <a:ext cx="1428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Rectangle 4"/>
          <p:cNvSpPr>
            <a:spLocks noChangeArrowheads="1"/>
          </p:cNvSpPr>
          <p:nvPr/>
        </p:nvSpPr>
        <p:spPr bwMode="auto">
          <a:xfrm>
            <a:off x="609599" y="260648"/>
            <a:ext cx="8020051" cy="82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Medidas</a:t>
            </a:r>
            <a:r>
              <a:rPr lang="en-US" sz="48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endParaRPr lang="en-US" sz="48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5" name="Rectangle 5"/>
          <p:cNvSpPr>
            <a:spLocks noChangeArrowheads="1"/>
          </p:cNvSpPr>
          <p:nvPr/>
        </p:nvSpPr>
        <p:spPr bwMode="auto">
          <a:xfrm>
            <a:off x="609600" y="1828800"/>
            <a:ext cx="8020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6" name="Line 6"/>
          <p:cNvSpPr>
            <a:spLocks noChangeShapeType="1"/>
          </p:cNvSpPr>
          <p:nvPr/>
        </p:nvSpPr>
        <p:spPr bwMode="auto">
          <a:xfrm>
            <a:off x="725488" y="2590800"/>
            <a:ext cx="6678612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Line 7"/>
          <p:cNvSpPr>
            <a:spLocks noChangeShapeType="1"/>
          </p:cNvSpPr>
          <p:nvPr/>
        </p:nvSpPr>
        <p:spPr bwMode="auto">
          <a:xfrm>
            <a:off x="2057400" y="2670175"/>
            <a:ext cx="0" cy="320675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Line 8"/>
          <p:cNvSpPr>
            <a:spLocks noChangeShapeType="1"/>
          </p:cNvSpPr>
          <p:nvPr/>
        </p:nvSpPr>
        <p:spPr bwMode="auto">
          <a:xfrm>
            <a:off x="4724400" y="2389188"/>
            <a:ext cx="0" cy="67151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Line 9"/>
          <p:cNvSpPr>
            <a:spLocks noChangeShapeType="1"/>
          </p:cNvSpPr>
          <p:nvPr/>
        </p:nvSpPr>
        <p:spPr bwMode="auto">
          <a:xfrm>
            <a:off x="7467600" y="2670175"/>
            <a:ext cx="0" cy="295275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Rectangle 10"/>
          <p:cNvSpPr>
            <a:spLocks noChangeArrowheads="1"/>
          </p:cNvSpPr>
          <p:nvPr/>
        </p:nvSpPr>
        <p:spPr bwMode="auto">
          <a:xfrm>
            <a:off x="3886200" y="1752600"/>
            <a:ext cx="1752600" cy="528638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</a:p>
        </p:txBody>
      </p:sp>
      <p:sp>
        <p:nvSpPr>
          <p:cNvPr id="71" name="Rectangle 11"/>
          <p:cNvSpPr>
            <a:spLocks noChangeArrowheads="1"/>
          </p:cNvSpPr>
          <p:nvPr/>
        </p:nvSpPr>
        <p:spPr bwMode="auto">
          <a:xfrm>
            <a:off x="1449388" y="3049588"/>
            <a:ext cx="1673225" cy="52863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Varianza</a:t>
            </a:r>
          </a:p>
        </p:txBody>
      </p:sp>
      <p:sp>
        <p:nvSpPr>
          <p:cNvPr id="72" name="Rectangle 12"/>
          <p:cNvSpPr>
            <a:spLocks noChangeArrowheads="1"/>
          </p:cNvSpPr>
          <p:nvPr/>
        </p:nvSpPr>
        <p:spPr bwMode="auto">
          <a:xfrm>
            <a:off x="3506788" y="3049588"/>
            <a:ext cx="3197225" cy="52863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Deviacion Estandar</a:t>
            </a:r>
          </a:p>
        </p:txBody>
      </p:sp>
      <p:sp>
        <p:nvSpPr>
          <p:cNvPr id="73" name="Rectangle 13"/>
          <p:cNvSpPr>
            <a:spLocks noChangeArrowheads="1"/>
          </p:cNvSpPr>
          <p:nvPr/>
        </p:nvSpPr>
        <p:spPr bwMode="auto">
          <a:xfrm>
            <a:off x="6859588" y="3049588"/>
            <a:ext cx="2282825" cy="955675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Coeficiente de Variación</a:t>
            </a:r>
          </a:p>
        </p:txBody>
      </p:sp>
      <p:sp>
        <p:nvSpPr>
          <p:cNvPr id="74" name="Line 14"/>
          <p:cNvSpPr>
            <a:spLocks noChangeShapeType="1"/>
          </p:cNvSpPr>
          <p:nvPr/>
        </p:nvSpPr>
        <p:spPr bwMode="auto">
          <a:xfrm>
            <a:off x="1676400" y="3660775"/>
            <a:ext cx="0" cy="1660525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Line 15"/>
          <p:cNvSpPr>
            <a:spLocks noChangeShapeType="1"/>
          </p:cNvSpPr>
          <p:nvPr/>
        </p:nvSpPr>
        <p:spPr bwMode="auto">
          <a:xfrm>
            <a:off x="3978275" y="4419600"/>
            <a:ext cx="153988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Rectangle 16"/>
          <p:cNvSpPr>
            <a:spLocks noChangeArrowheads="1"/>
          </p:cNvSpPr>
          <p:nvPr/>
        </p:nvSpPr>
        <p:spPr bwMode="auto">
          <a:xfrm>
            <a:off x="1905000" y="3810000"/>
            <a:ext cx="1673225" cy="588366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Varianza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 dirty="0" err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Poblacion</a:t>
            </a:r>
            <a:endParaRPr lang="en-US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Line 17"/>
          <p:cNvSpPr>
            <a:spLocks noChangeShapeType="1"/>
          </p:cNvSpPr>
          <p:nvPr/>
        </p:nvSpPr>
        <p:spPr bwMode="auto">
          <a:xfrm>
            <a:off x="1768475" y="5334000"/>
            <a:ext cx="179388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Rectangle 18"/>
          <p:cNvSpPr>
            <a:spLocks noChangeArrowheads="1"/>
          </p:cNvSpPr>
          <p:nvPr/>
        </p:nvSpPr>
        <p:spPr bwMode="auto">
          <a:xfrm>
            <a:off x="1905000" y="4800600"/>
            <a:ext cx="1520825" cy="616066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Varianza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Muestral</a:t>
            </a:r>
          </a:p>
        </p:txBody>
      </p:sp>
      <p:sp>
        <p:nvSpPr>
          <p:cNvPr id="79" name="Line 19"/>
          <p:cNvSpPr>
            <a:spLocks noChangeShapeType="1"/>
          </p:cNvSpPr>
          <p:nvPr/>
        </p:nvSpPr>
        <p:spPr bwMode="auto">
          <a:xfrm>
            <a:off x="3962400" y="3597275"/>
            <a:ext cx="0" cy="1838325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Line 20"/>
          <p:cNvSpPr>
            <a:spLocks noChangeShapeType="1"/>
          </p:cNvSpPr>
          <p:nvPr/>
        </p:nvSpPr>
        <p:spPr bwMode="auto">
          <a:xfrm>
            <a:off x="4054475" y="5486400"/>
            <a:ext cx="17462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Rectangle 21"/>
          <p:cNvSpPr>
            <a:spLocks noChangeArrowheads="1"/>
          </p:cNvSpPr>
          <p:nvPr/>
        </p:nvSpPr>
        <p:spPr bwMode="auto">
          <a:xfrm>
            <a:off x="4114800" y="3962400"/>
            <a:ext cx="1673225" cy="865365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Desviacion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Estandar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Poblacion</a:t>
            </a:r>
          </a:p>
        </p:txBody>
      </p:sp>
      <p:sp>
        <p:nvSpPr>
          <p:cNvPr id="82" name="Rectangle 22"/>
          <p:cNvSpPr>
            <a:spLocks noChangeArrowheads="1"/>
          </p:cNvSpPr>
          <p:nvPr/>
        </p:nvSpPr>
        <p:spPr bwMode="auto">
          <a:xfrm>
            <a:off x="4191000" y="5181600"/>
            <a:ext cx="1752600" cy="948465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Desviacion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Estandar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</a:p>
        </p:txBody>
      </p:sp>
      <p:sp>
        <p:nvSpPr>
          <p:cNvPr id="83" name="Line 23"/>
          <p:cNvSpPr>
            <a:spLocks noChangeShapeType="1"/>
          </p:cNvSpPr>
          <p:nvPr/>
        </p:nvSpPr>
        <p:spPr bwMode="auto">
          <a:xfrm>
            <a:off x="685800" y="2630488"/>
            <a:ext cx="0" cy="11477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Rectangle 24"/>
          <p:cNvSpPr>
            <a:spLocks noChangeArrowheads="1"/>
          </p:cNvSpPr>
          <p:nvPr/>
        </p:nvSpPr>
        <p:spPr bwMode="auto">
          <a:xfrm>
            <a:off x="230188" y="3735388"/>
            <a:ext cx="1216025" cy="528637"/>
          </a:xfrm>
          <a:prstGeom prst="rect">
            <a:avLst/>
          </a:prstGeom>
          <a:solidFill>
            <a:srgbClr val="FFFFCC"/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Rango</a:t>
            </a:r>
          </a:p>
        </p:txBody>
      </p:sp>
      <p:sp>
        <p:nvSpPr>
          <p:cNvPr id="85" name="Line 25"/>
          <p:cNvSpPr>
            <a:spLocks noChangeShapeType="1"/>
          </p:cNvSpPr>
          <p:nvPr/>
        </p:nvSpPr>
        <p:spPr bwMode="auto">
          <a:xfrm>
            <a:off x="685800" y="4370388"/>
            <a:ext cx="0" cy="1668462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6" name="Rectangle 26"/>
          <p:cNvSpPr>
            <a:spLocks noChangeArrowheads="1"/>
          </p:cNvSpPr>
          <p:nvPr/>
        </p:nvSpPr>
        <p:spPr bwMode="auto">
          <a:xfrm>
            <a:off x="76200" y="5791200"/>
            <a:ext cx="2819400" cy="366767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rgbClr val="000066"/>
            </a:solidFill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Rango Intercuartil</a:t>
            </a:r>
          </a:p>
        </p:txBody>
      </p:sp>
      <p:graphicFrame>
        <p:nvGraphicFramePr>
          <p:cNvPr id="87" name="Object 27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831333"/>
              </p:ext>
            </p:extLst>
          </p:nvPr>
        </p:nvGraphicFramePr>
        <p:xfrm>
          <a:off x="6019800" y="4191000"/>
          <a:ext cx="3149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3" imgW="3147840" imgH="1166760" progId="Equation.3">
                  <p:embed/>
                </p:oleObj>
              </mc:Choice>
              <mc:Fallback>
                <p:oleObj name="Equation" r:id="rId3" imgW="3147840" imgH="116676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191000"/>
                        <a:ext cx="3149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1418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92138" y="439738"/>
            <a:ext cx="8112125" cy="216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00025" y="1772816"/>
            <a:ext cx="8950325" cy="354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endParaRPr lang="en-US" sz="36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Diferencia</a:t>
            </a:r>
            <a:r>
              <a:rPr lang="en-US" sz="3600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Entre Valor </a:t>
            </a:r>
            <a:r>
              <a:rPr lang="en-US" sz="3600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sz="3600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alto </a:t>
            </a:r>
            <a:r>
              <a:rPr lang="en-US" sz="36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y el </a:t>
            </a:r>
            <a:r>
              <a:rPr lang="en-US" sz="3600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sz="36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pequeño</a:t>
            </a:r>
            <a:r>
              <a:rPr lang="en-US" sz="3600" b="1" dirty="0">
                <a:solidFill>
                  <a:srgbClr val="FF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Observaciones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  		</a:t>
            </a:r>
            <a:r>
              <a:rPr lang="en-US" sz="3200" b="1" dirty="0" err="1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Rango</a:t>
            </a:r>
            <a:r>
              <a:rPr lang="en-US" sz="3200" b="1" dirty="0" smtClean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3600" b="1" dirty="0">
                <a:solidFill>
                  <a:srgbClr val="FF99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No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indica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distribución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2586038" y="193452"/>
            <a:ext cx="39719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El </a:t>
            </a:r>
            <a:r>
              <a:rPr lang="en-US" sz="60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Rango</a:t>
            </a:r>
            <a:endParaRPr lang="en-US" sz="60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7882982"/>
              </p:ext>
            </p:extLst>
          </p:nvPr>
        </p:nvGraphicFramePr>
        <p:xfrm>
          <a:off x="4114800" y="4005064"/>
          <a:ext cx="34036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3402000" imgH="734760" progId="Equation.3">
                  <p:embed/>
                </p:oleObj>
              </mc:Choice>
              <mc:Fallback>
                <p:oleObj name="Equation" r:id="rId3" imgW="3402000" imgH="73476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005064"/>
                        <a:ext cx="34036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Line 7"/>
          <p:cNvSpPr>
            <a:spLocks noChangeShapeType="1"/>
          </p:cNvSpPr>
          <p:nvPr/>
        </p:nvSpPr>
        <p:spPr bwMode="auto">
          <a:xfrm>
            <a:off x="701675" y="6093296"/>
            <a:ext cx="30511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8"/>
          <p:cNvSpPr>
            <a:spLocks noChangeArrowheads="1"/>
          </p:cNvSpPr>
          <p:nvPr/>
        </p:nvSpPr>
        <p:spPr bwMode="auto">
          <a:xfrm>
            <a:off x="7620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9"/>
          <p:cNvSpPr>
            <a:spLocks noChangeArrowheads="1"/>
          </p:cNvSpPr>
          <p:nvPr/>
        </p:nvSpPr>
        <p:spPr bwMode="auto">
          <a:xfrm>
            <a:off x="17526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0"/>
          <p:cNvSpPr>
            <a:spLocks noChangeArrowheads="1"/>
          </p:cNvSpPr>
          <p:nvPr/>
        </p:nvSpPr>
        <p:spPr bwMode="auto">
          <a:xfrm>
            <a:off x="34290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1"/>
          <p:cNvSpPr>
            <a:spLocks noChangeArrowheads="1"/>
          </p:cNvSpPr>
          <p:nvPr/>
        </p:nvSpPr>
        <p:spPr bwMode="auto">
          <a:xfrm>
            <a:off x="22860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2"/>
          <p:cNvSpPr>
            <a:spLocks noChangeArrowheads="1"/>
          </p:cNvSpPr>
          <p:nvPr/>
        </p:nvSpPr>
        <p:spPr bwMode="auto">
          <a:xfrm>
            <a:off x="28956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Oval 13"/>
          <p:cNvSpPr>
            <a:spLocks noChangeArrowheads="1"/>
          </p:cNvSpPr>
          <p:nvPr/>
        </p:nvSpPr>
        <p:spPr bwMode="auto">
          <a:xfrm>
            <a:off x="12954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685800" y="6059636"/>
            <a:ext cx="30575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7      8      9     10     11     12</a:t>
            </a: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685800" y="5413375"/>
            <a:ext cx="27527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Range = 12 - 7 = 5</a:t>
            </a:r>
          </a:p>
        </p:txBody>
      </p:sp>
      <p:sp>
        <p:nvSpPr>
          <p:cNvPr id="24" name="Line 16"/>
          <p:cNvSpPr>
            <a:spLocks noChangeShapeType="1"/>
          </p:cNvSpPr>
          <p:nvPr/>
        </p:nvSpPr>
        <p:spPr bwMode="auto">
          <a:xfrm>
            <a:off x="5273675" y="6093296"/>
            <a:ext cx="3051175" cy="0"/>
          </a:xfrm>
          <a:prstGeom prst="line">
            <a:avLst/>
          </a:prstGeom>
          <a:noFill/>
          <a:ln w="12700">
            <a:solidFill>
              <a:srgbClr val="FFFF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17"/>
          <p:cNvSpPr>
            <a:spLocks noChangeArrowheads="1"/>
          </p:cNvSpPr>
          <p:nvPr/>
        </p:nvSpPr>
        <p:spPr bwMode="auto">
          <a:xfrm>
            <a:off x="5253038" y="6059636"/>
            <a:ext cx="305752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dirty="0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7      8      9     10     11     12</a:t>
            </a:r>
          </a:p>
        </p:txBody>
      </p:sp>
      <p:sp>
        <p:nvSpPr>
          <p:cNvPr id="27" name="Oval 18"/>
          <p:cNvSpPr>
            <a:spLocks noChangeArrowheads="1"/>
          </p:cNvSpPr>
          <p:nvPr/>
        </p:nvSpPr>
        <p:spPr bwMode="auto">
          <a:xfrm>
            <a:off x="53340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Oval 19"/>
          <p:cNvSpPr>
            <a:spLocks noChangeArrowheads="1"/>
          </p:cNvSpPr>
          <p:nvPr/>
        </p:nvSpPr>
        <p:spPr bwMode="auto">
          <a:xfrm>
            <a:off x="68580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20"/>
          <p:cNvSpPr>
            <a:spLocks noChangeArrowheads="1"/>
          </p:cNvSpPr>
          <p:nvPr/>
        </p:nvSpPr>
        <p:spPr bwMode="auto">
          <a:xfrm>
            <a:off x="80010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Oval 21"/>
          <p:cNvSpPr>
            <a:spLocks noChangeArrowheads="1"/>
          </p:cNvSpPr>
          <p:nvPr/>
        </p:nvSpPr>
        <p:spPr bwMode="auto">
          <a:xfrm>
            <a:off x="7467600" y="58674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Oval 22"/>
          <p:cNvSpPr>
            <a:spLocks noChangeArrowheads="1"/>
          </p:cNvSpPr>
          <p:nvPr/>
        </p:nvSpPr>
        <p:spPr bwMode="auto">
          <a:xfrm>
            <a:off x="8001000" y="57150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Oval 23"/>
          <p:cNvSpPr>
            <a:spLocks noChangeArrowheads="1"/>
          </p:cNvSpPr>
          <p:nvPr/>
        </p:nvSpPr>
        <p:spPr bwMode="auto">
          <a:xfrm>
            <a:off x="8001000" y="5562600"/>
            <a:ext cx="152400" cy="152400"/>
          </a:xfrm>
          <a:prstGeom prst="ellipse">
            <a:avLst/>
          </a:prstGeom>
          <a:solidFill>
            <a:srgbClr val="00B050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Rectangle 24"/>
          <p:cNvSpPr>
            <a:spLocks noChangeArrowheads="1"/>
          </p:cNvSpPr>
          <p:nvPr/>
        </p:nvSpPr>
        <p:spPr bwMode="auto">
          <a:xfrm>
            <a:off x="5410200" y="5029200"/>
            <a:ext cx="2381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25"/>
          <p:cNvSpPr>
            <a:spLocks noChangeArrowheads="1"/>
          </p:cNvSpPr>
          <p:nvPr/>
        </p:nvSpPr>
        <p:spPr bwMode="auto">
          <a:xfrm>
            <a:off x="5405438" y="5337175"/>
            <a:ext cx="2752725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Range = 12 - 7 = 5</a:t>
            </a:r>
          </a:p>
        </p:txBody>
      </p:sp>
    </p:spTree>
    <p:extLst>
      <p:ext uri="{BB962C8B-B14F-4D97-AF65-F5344CB8AC3E}">
        <p14:creationId xmlns:p14="http://schemas.microsoft.com/office/powerpoint/2010/main" val="368390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92138" y="439738"/>
            <a:ext cx="8112125" cy="216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00025" y="1670050"/>
            <a:ext cx="8950325" cy="478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endParaRPr lang="en-US" sz="36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También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conocida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como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Midspread</a:t>
            </a:r>
            <a:r>
              <a:rPr lang="en-US" sz="36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Expansión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 la </a:t>
            </a:r>
            <a:r>
              <a:rPr lang="en-US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mitad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50%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600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Diferencia</a:t>
            </a: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Entre </a:t>
            </a:r>
            <a:r>
              <a:rPr lang="en-US" sz="3600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Tercer</a:t>
            </a: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y el Primer</a:t>
            </a:r>
            <a:endParaRPr lang="en-US" sz="3600" b="1" dirty="0">
              <a:solidFill>
                <a:srgbClr val="CCFF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Cuartiles</a:t>
            </a: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600" b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Intercuartil </a:t>
            </a:r>
            <a:r>
              <a:rPr lang="en-US" sz="32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Rango</a:t>
            </a:r>
            <a:r>
              <a:rPr lang="en-US" sz="32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6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  No </a:t>
            </a:r>
            <a:r>
              <a:rPr lang="en-US" sz="3600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Afectado</a:t>
            </a: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por</a:t>
            </a: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Valores</a:t>
            </a:r>
            <a:r>
              <a:rPr lang="en-US" sz="3600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Extremos</a:t>
            </a:r>
            <a:endParaRPr lang="en-US" sz="3600" b="1" dirty="0">
              <a:solidFill>
                <a:srgbClr val="CCFF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833438" y="188640"/>
            <a:ext cx="75533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Rango</a:t>
            </a: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Intercuartil</a:t>
            </a:r>
          </a:p>
        </p:txBody>
      </p:sp>
      <p:graphicFrame>
        <p:nvGraphicFramePr>
          <p:cNvPr id="14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0038022"/>
              </p:ext>
            </p:extLst>
          </p:nvPr>
        </p:nvGraphicFramePr>
        <p:xfrm>
          <a:off x="7164288" y="4106713"/>
          <a:ext cx="1727200" cy="906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3" imgW="1725480" imgH="904680" progId="Equation.3">
                  <p:embed/>
                </p:oleObj>
              </mc:Choice>
              <mc:Fallback>
                <p:oleObj name="Equation" r:id="rId3" imgW="1725480" imgH="90468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288" y="4106713"/>
                        <a:ext cx="1727200" cy="906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7"/>
          <p:cNvSpPr>
            <a:spLocks noChangeArrowheads="1"/>
          </p:cNvSpPr>
          <p:nvPr/>
        </p:nvSpPr>
        <p:spPr bwMode="auto">
          <a:xfrm>
            <a:off x="683568" y="4869160"/>
            <a:ext cx="7848872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Datos</a:t>
            </a:r>
            <a:r>
              <a:rPr lang="en-US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Ordenados</a:t>
            </a:r>
            <a:r>
              <a:rPr lang="en-US" b="1" dirty="0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:  11   12   13   16   16   17    17   18   21</a:t>
            </a:r>
          </a:p>
        </p:txBody>
      </p:sp>
      <p:graphicFrame>
        <p:nvGraphicFramePr>
          <p:cNvPr id="16" name="Object 8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8738445"/>
              </p:ext>
            </p:extLst>
          </p:nvPr>
        </p:nvGraphicFramePr>
        <p:xfrm>
          <a:off x="2209800" y="5200104"/>
          <a:ext cx="1892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5" imgW="1890360" imgH="963360" progId="Equation.3">
                  <p:embed/>
                </p:oleObj>
              </mc:Choice>
              <mc:Fallback>
                <p:oleObj name="Equation" r:id="rId5" imgW="1890360" imgH="96336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200104"/>
                        <a:ext cx="18923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881438" y="5229200"/>
            <a:ext cx="3895725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9E3D"/>
                </a:solidFill>
                <a:latin typeface="Times New Roman" pitchFamily="18" charset="0"/>
                <a:cs typeface="Times New Roman" pitchFamily="18" charset="0"/>
              </a:rPr>
              <a:t>= 17.5 - 12.5 = 5</a:t>
            </a:r>
          </a:p>
        </p:txBody>
      </p:sp>
    </p:spTree>
    <p:extLst>
      <p:ext uri="{BB962C8B-B14F-4D97-AF65-F5344CB8AC3E}">
        <p14:creationId xmlns:p14="http://schemas.microsoft.com/office/powerpoint/2010/main" val="1875873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-36512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709736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44674" y="439738"/>
            <a:ext cx="8112125" cy="216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446212" y="1828800"/>
            <a:ext cx="8374260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Importante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cerca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Media: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 la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20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 la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085974" y="300038"/>
            <a:ext cx="75533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Varianza</a:t>
            </a:r>
            <a:endParaRPr lang="en-US" sz="60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6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0961705"/>
              </p:ext>
            </p:extLst>
          </p:nvPr>
        </p:nvGraphicFramePr>
        <p:xfrm>
          <a:off x="4900736" y="3048000"/>
          <a:ext cx="27051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3" imgW="2703240" imgH="1331640" progId="Equation.3">
                  <p:embed/>
                </p:oleObj>
              </mc:Choice>
              <mc:Fallback>
                <p:oleObj name="Equation" r:id="rId3" imgW="2703240" imgH="13316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0736" y="3048000"/>
                        <a:ext cx="27051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7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8120426"/>
              </p:ext>
            </p:extLst>
          </p:nvPr>
        </p:nvGraphicFramePr>
        <p:xfrm>
          <a:off x="4672136" y="4343400"/>
          <a:ext cx="28448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5" imgW="2842920" imgH="1242720" progId="Equation.3">
                  <p:embed/>
                </p:oleObj>
              </mc:Choice>
              <mc:Fallback>
                <p:oleObj name="Equation" r:id="rId5" imgW="2842920" imgH="124272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2136" y="4343400"/>
                        <a:ext cx="28448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635125" y="5716588"/>
            <a:ext cx="3829372" cy="643766"/>
          </a:xfrm>
          <a:prstGeom prst="rect">
            <a:avLst/>
          </a:prstGeom>
          <a:noFill/>
          <a:ln w="12700">
            <a:solidFill>
              <a:srgbClr val="FFFF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 la </a:t>
            </a:r>
            <a:r>
              <a:rPr lang="en-US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use  </a:t>
            </a:r>
            <a:r>
              <a:rPr 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en el </a:t>
            </a:r>
            <a:b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denominador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5040560" y="5716588"/>
            <a:ext cx="3598739" cy="643766"/>
          </a:xfrm>
          <a:prstGeom prst="rect">
            <a:avLst/>
          </a:prstGeom>
          <a:noFill/>
          <a:ln w="127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 la </a:t>
            </a:r>
            <a:r>
              <a:rPr lang="en-US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: use   </a:t>
            </a:r>
            <a:r>
              <a:rPr lang="en-US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n - 1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 en el </a:t>
            </a:r>
            <a:r>
              <a:rPr lang="en-US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denominador</a:t>
            </a:r>
            <a:r>
              <a:rPr lang="en-US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8452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-36512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636712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771650" y="439738"/>
            <a:ext cx="8112125" cy="216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73187" y="1828800"/>
            <a:ext cx="8512175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más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importante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Medida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Variación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cerca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la Media:</a:t>
            </a:r>
          </a:p>
          <a:p>
            <a:pPr>
              <a:lnSpc>
                <a:spcPct val="11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 la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200000"/>
              </a:lnSpc>
              <a:spcBef>
                <a:spcPct val="50000"/>
              </a:spcBef>
              <a:buFontTx/>
              <a:buChar char="•"/>
            </a:pP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Para la </a:t>
            </a:r>
            <a:r>
              <a:rPr lang="en-US" sz="3600" b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3600" b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1007096" y="116632"/>
            <a:ext cx="7553325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Desviacion</a:t>
            </a: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Estandar</a:t>
            </a:r>
            <a:endParaRPr lang="en-US" sz="60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0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038287"/>
              </p:ext>
            </p:extLst>
          </p:nvPr>
        </p:nvGraphicFramePr>
        <p:xfrm>
          <a:off x="5132512" y="3124200"/>
          <a:ext cx="24130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Equation" r:id="rId3" imgW="2411280" imgH="1191960" progId="Equation.3">
                  <p:embed/>
                </p:oleObj>
              </mc:Choice>
              <mc:Fallback>
                <p:oleObj name="Equation" r:id="rId3" imgW="2411280" imgH="119196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2512" y="3124200"/>
                        <a:ext cx="24130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22688953"/>
              </p:ext>
            </p:extLst>
          </p:nvPr>
        </p:nvGraphicFramePr>
        <p:xfrm>
          <a:off x="4370512" y="4343400"/>
          <a:ext cx="34544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Equation" r:id="rId5" imgW="3452760" imgH="1166760" progId="Equation.3">
                  <p:embed/>
                </p:oleObj>
              </mc:Choice>
              <mc:Fallback>
                <p:oleObj name="Equation" r:id="rId5" imgW="3452760" imgH="116676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0512" y="4343400"/>
                        <a:ext cx="34544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922141" y="5716588"/>
            <a:ext cx="3397323" cy="643766"/>
          </a:xfrm>
          <a:prstGeom prst="rect">
            <a:avLst/>
          </a:prstGeom>
          <a:noFill/>
          <a:ln w="12700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Para la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Población</a:t>
            </a:r>
            <a:r>
              <a:rPr 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use</a:t>
            </a:r>
            <a:r>
              <a:rPr lang="en-US" b="1" dirty="0">
                <a:solidFill>
                  <a:srgbClr val="FF99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FFF66"/>
                </a:solidFill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n-US" b="1" dirty="0">
                <a:solidFill>
                  <a:srgbClr val="FF99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en el </a:t>
            </a:r>
            <a:r>
              <a:rPr lang="en-US" b="1" dirty="0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err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denominador</a:t>
            </a: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5039544" y="5716588"/>
            <a:ext cx="3592885" cy="643766"/>
          </a:xfrm>
          <a:prstGeom prst="rect">
            <a:avLst/>
          </a:prstGeom>
          <a:noFill/>
          <a:ln w="12700">
            <a:solidFill>
              <a:schemeClr val="accent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la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: use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n - 1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en el </a:t>
            </a:r>
            <a:r>
              <a:rPr lang="en-US" b="1" dirty="0" err="1" smtClean="0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denominador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497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592138" y="439738"/>
            <a:ext cx="8112125" cy="216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sz="5400" b="1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79512" y="188640"/>
            <a:ext cx="8735888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Desviación</a:t>
            </a: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tándar</a:t>
            </a: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endParaRPr lang="en-US" sz="48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5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4766141"/>
              </p:ext>
            </p:extLst>
          </p:nvPr>
        </p:nvGraphicFramePr>
        <p:xfrm>
          <a:off x="1295400" y="1828800"/>
          <a:ext cx="23749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1" name="Equation" r:id="rId3" imgW="2373120" imgH="1153800" progId="Equation.3">
                  <p:embed/>
                </p:oleObj>
              </mc:Choice>
              <mc:Fallback>
                <p:oleObj name="Equation" r:id="rId3" imgW="2373120" imgH="11538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828800"/>
                        <a:ext cx="23749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4344988" y="1906588"/>
            <a:ext cx="3959225" cy="643766"/>
          </a:xfrm>
          <a:prstGeom prst="rect">
            <a:avLst/>
          </a:prstGeom>
          <a:noFill/>
          <a:ln w="12700">
            <a:solidFill>
              <a:srgbClr val="00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Para la</a:t>
            </a:r>
            <a:r>
              <a:rPr lang="en-US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Muestra </a:t>
            </a:r>
            <a:r>
              <a:rPr lang="en-US" b="1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: use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n - 1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en el denominador.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381000" y="3352800"/>
            <a:ext cx="6410325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Datos: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10     12     14     15    17    18    18    24</a:t>
            </a:r>
          </a:p>
        </p:txBody>
      </p:sp>
      <p:sp>
        <p:nvSpPr>
          <p:cNvPr id="17" name="Rectangle 8"/>
          <p:cNvSpPr>
            <a:spLocks noChangeArrowheads="1"/>
          </p:cNvSpPr>
          <p:nvPr/>
        </p:nvSpPr>
        <p:spPr bwMode="auto">
          <a:xfrm>
            <a:off x="228600" y="4876800"/>
            <a:ext cx="6953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s =          </a:t>
            </a: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2743200" y="4114800"/>
            <a:ext cx="3429000" cy="28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01EFE4"/>
                </a:solidFill>
                <a:latin typeface="Times New Roman" pitchFamily="18" charset="0"/>
                <a:cs typeface="Times New Roman" pitchFamily="18" charset="0"/>
              </a:rPr>
              <a:t> n = 8            </a:t>
            </a:r>
            <a:r>
              <a:rPr lang="en-US" b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Media =16</a:t>
            </a:r>
          </a:p>
        </p:txBody>
      </p:sp>
      <p:graphicFrame>
        <p:nvGraphicFramePr>
          <p:cNvPr id="19" name="Object 10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5715286"/>
              </p:ext>
            </p:extLst>
          </p:nvPr>
        </p:nvGraphicFramePr>
        <p:xfrm>
          <a:off x="762000" y="4876800"/>
          <a:ext cx="8191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2" name="Equation" r:id="rId5" imgW="8189640" imgH="874440" progId="Equation.3">
                  <p:embed/>
                </p:oleObj>
              </mc:Choice>
              <mc:Fallback>
                <p:oleObj name="Equation" r:id="rId5" imgW="8189640" imgH="8744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876800"/>
                        <a:ext cx="8191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457200" y="5791200"/>
            <a:ext cx="2057400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   4.2426</a:t>
            </a: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838200" y="2057400"/>
            <a:ext cx="619125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graphicFrame>
        <p:nvGraphicFramePr>
          <p:cNvPr id="22" name="Object 13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7139148"/>
              </p:ext>
            </p:extLst>
          </p:nvPr>
        </p:nvGraphicFramePr>
        <p:xfrm>
          <a:off x="1676400" y="3352800"/>
          <a:ext cx="812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3" name="Equation" r:id="rId7" imgW="811080" imgH="734760" progId="Equation.3">
                  <p:embed/>
                </p:oleObj>
              </mc:Choice>
              <mc:Fallback>
                <p:oleObj name="Equation" r:id="rId7" imgW="811080" imgH="73476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352800"/>
                        <a:ext cx="812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846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3 Conector recto"/>
          <p:cNvCxnSpPr/>
          <p:nvPr/>
        </p:nvCxnSpPr>
        <p:spPr>
          <a:xfrm>
            <a:off x="0" y="1340768"/>
            <a:ext cx="9144000" cy="72008"/>
          </a:xfrm>
          <a:prstGeom prst="line">
            <a:avLst/>
          </a:prstGeom>
          <a:ln w="127000">
            <a:solidFill>
              <a:schemeClr val="accent3">
                <a:lumMod val="50000"/>
                <a:alpha val="44000"/>
              </a:schemeClr>
            </a:solidFill>
          </a:ln>
          <a:effectLst>
            <a:outerShdw blurRad="50800" dist="50800" dir="5400000" algn="ctr" rotWithShape="0">
              <a:schemeClr val="accent3">
                <a:lumMod val="40000"/>
                <a:lumOff val="6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304800" y="1752600"/>
            <a:ext cx="8839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0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5477156"/>
              </p:ext>
            </p:extLst>
          </p:nvPr>
        </p:nvGraphicFramePr>
        <p:xfrm>
          <a:off x="4508500" y="3308350"/>
          <a:ext cx="404813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Equation" r:id="rId3" imgW="403200" imgH="517320" progId="Equation.3">
                  <p:embed/>
                </p:oleObj>
              </mc:Choice>
              <mc:Fallback>
                <p:oleObj name="Equation" r:id="rId3" imgW="403200" imgH="51732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308350"/>
                        <a:ext cx="404813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457200" y="533400"/>
            <a:ext cx="82486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8599" y="116632"/>
            <a:ext cx="8607425" cy="1268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488" tIns="44450" rIns="90488" bIns="44450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60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Comparación</a:t>
            </a:r>
            <a:r>
              <a:rPr lang="en-US" sz="48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Desviaciones</a:t>
            </a:r>
            <a:r>
              <a:rPr lang="en-US" sz="4800" b="1" i="1" dirty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i="1" dirty="0" err="1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Estándar</a:t>
            </a:r>
            <a:endParaRPr lang="en-US" sz="4800" b="1" i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9629612"/>
              </p:ext>
            </p:extLst>
          </p:nvPr>
        </p:nvGraphicFramePr>
        <p:xfrm>
          <a:off x="3048000" y="2895600"/>
          <a:ext cx="2451100" cy="138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9" name="Equation" r:id="rId5" imgW="2449440" imgH="1382400" progId="Equation.3">
                  <p:embed/>
                </p:oleObj>
              </mc:Choice>
              <mc:Fallback>
                <p:oleObj name="Equation" r:id="rId5" imgW="2449440" imgH="13824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895600"/>
                        <a:ext cx="2451100" cy="138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2209800" y="3200400"/>
            <a:ext cx="923925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s  =          </a:t>
            </a:r>
          </a:p>
        </p:txBody>
      </p:sp>
      <p:sp>
        <p:nvSpPr>
          <p:cNvPr id="16" name="Rectangle 7"/>
          <p:cNvSpPr>
            <a:spLocks noChangeArrowheads="1"/>
          </p:cNvSpPr>
          <p:nvPr/>
        </p:nvSpPr>
        <p:spPr bwMode="auto">
          <a:xfrm>
            <a:off x="5791200" y="3276600"/>
            <a:ext cx="17526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=    4.2426</a:t>
            </a:r>
          </a:p>
        </p:txBody>
      </p:sp>
      <p:graphicFrame>
        <p:nvGraphicFramePr>
          <p:cNvPr id="17" name="Object 2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1746974"/>
              </p:ext>
            </p:extLst>
          </p:nvPr>
        </p:nvGraphicFramePr>
        <p:xfrm>
          <a:off x="2209800" y="4114800"/>
          <a:ext cx="36195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0" name="Equation" r:id="rId7" imgW="3617640" imgH="1331640" progId="Equation.3">
                  <p:embed/>
                </p:oleObj>
              </mc:Choice>
              <mc:Fallback>
                <p:oleObj name="Equation" r:id="rId7" imgW="3617640" imgH="13316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114800"/>
                        <a:ext cx="36195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5791200" y="4572000"/>
            <a:ext cx="1676400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=    3.9686</a:t>
            </a: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381000" y="5638800"/>
            <a:ext cx="84550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Valor de La Desviación Estándar es</a:t>
            </a:r>
            <a:r>
              <a:rPr lang="en-US" sz="2000" b="1">
                <a:solidFill>
                  <a:srgbClr val="66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más grande</a:t>
            </a:r>
            <a:r>
              <a:rPr lang="en-US" sz="2000" b="1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FFFFCC"/>
                </a:solidFill>
                <a:latin typeface="Times New Roman" pitchFamily="18" charset="0"/>
                <a:cs typeface="Times New Roman" pitchFamily="18" charset="0"/>
              </a:rPr>
              <a:t>para datos considerados como una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>
                <a:solidFill>
                  <a:srgbClr val="99FF66"/>
                </a:solidFill>
                <a:latin typeface="Times New Roman" pitchFamily="18" charset="0"/>
                <a:cs typeface="Times New Roman" pitchFamily="18" charset="0"/>
              </a:rPr>
              <a:t>Muestra</a:t>
            </a:r>
            <a:r>
              <a:rPr lang="en-US" sz="2000" b="1">
                <a:solidFill>
                  <a:srgbClr val="66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0" name="Rectangle 11"/>
          <p:cNvSpPr>
            <a:spLocks noChangeArrowheads="1"/>
          </p:cNvSpPr>
          <p:nvPr/>
        </p:nvSpPr>
        <p:spPr bwMode="auto">
          <a:xfrm>
            <a:off x="228600" y="1676400"/>
            <a:ext cx="6410325" cy="397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EEBBC"/>
                </a:solidFill>
                <a:latin typeface="Times New Roman" pitchFamily="18" charset="0"/>
                <a:cs typeface="Times New Roman" pitchFamily="18" charset="0"/>
              </a:rPr>
              <a:t>Data :</a:t>
            </a:r>
            <a:r>
              <a:rPr lang="en-US" sz="2000" b="1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000" b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10     12     14     15    17    18    18    24</a:t>
            </a:r>
          </a:p>
        </p:txBody>
      </p:sp>
      <p:graphicFrame>
        <p:nvGraphicFramePr>
          <p:cNvPr id="21" name="Object 3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3372420"/>
              </p:ext>
            </p:extLst>
          </p:nvPr>
        </p:nvGraphicFramePr>
        <p:xfrm>
          <a:off x="1752600" y="1752600"/>
          <a:ext cx="7366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1" name="Equation" r:id="rId9" imgW="734760" imgH="506160" progId="Equation.3">
                  <p:embed/>
                </p:oleObj>
              </mc:Choice>
              <mc:Fallback>
                <p:oleObj name="Equation" r:id="rId9" imgW="734760" imgH="50616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52600"/>
                        <a:ext cx="7366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3"/>
          <p:cNvSpPr>
            <a:spLocks noChangeArrowheads="1"/>
          </p:cNvSpPr>
          <p:nvPr/>
        </p:nvSpPr>
        <p:spPr bwMode="auto">
          <a:xfrm>
            <a:off x="2286000" y="2362200"/>
            <a:ext cx="3429000" cy="283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b="1">
                <a:solidFill>
                  <a:srgbClr val="01EFE4"/>
                </a:solidFill>
                <a:latin typeface="Times New Roman" pitchFamily="18" charset="0"/>
                <a:cs typeface="Times New Roman" pitchFamily="18" charset="0"/>
              </a:rPr>
              <a:t>N= 8            </a:t>
            </a:r>
            <a:r>
              <a:rPr lang="en-US" b="1">
                <a:solidFill>
                  <a:srgbClr val="CCFFCC"/>
                </a:solidFill>
                <a:latin typeface="Times New Roman" pitchFamily="18" charset="0"/>
                <a:cs typeface="Times New Roman" pitchFamily="18" charset="0"/>
              </a:rPr>
              <a:t>Media =16</a:t>
            </a:r>
          </a:p>
        </p:txBody>
      </p:sp>
    </p:spTree>
    <p:extLst>
      <p:ext uri="{BB962C8B-B14F-4D97-AF65-F5344CB8AC3E}">
        <p14:creationId xmlns:p14="http://schemas.microsoft.com/office/powerpoint/2010/main" val="37182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2294</TotalTime>
  <Words>633</Words>
  <Application>Microsoft Office PowerPoint</Application>
  <PresentationFormat>Presentación en pantalla (4:3)</PresentationFormat>
  <Paragraphs>254</Paragraphs>
  <Slides>17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9" baseType="lpstr">
      <vt:lpstr>Tema de Office</vt:lpstr>
      <vt:lpstr>Equation</vt:lpstr>
      <vt:lpstr>Estadística Aplicada (Modulo 1 - 5)</vt:lpstr>
      <vt:lpstr>Estadística General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Coeficiente de Variación</vt:lpstr>
      <vt:lpstr>Comparación de Coeficientes de Variación</vt:lpstr>
      <vt:lpstr>EJEMPLO</vt:lpstr>
      <vt:lpstr>Formas</vt:lpstr>
      <vt:lpstr>Formas</vt:lpstr>
      <vt:lpstr>Gráfica de Cajas</vt:lpstr>
      <vt:lpstr>Formas de Disrtubución &amp;  Gráfico de Cajas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Estadística General</dc:title>
  <dc:creator>HERMAN</dc:creator>
  <cp:lastModifiedBy>HERMAN</cp:lastModifiedBy>
  <cp:revision>203</cp:revision>
  <dcterms:created xsi:type="dcterms:W3CDTF">2011-01-11T22:06:27Z</dcterms:created>
  <dcterms:modified xsi:type="dcterms:W3CDTF">2013-01-27T17:43:08Z</dcterms:modified>
</cp:coreProperties>
</file>